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1" r:id="rId6"/>
    <p:sldId id="29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FAF0"/>
    <a:srgbClr val="3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F48BE-3567-4605-AE73-5FE86C73726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EBE50-B09C-477C-8060-B590EAD2F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2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BB068-C4D3-46C6-8097-05308FF433A7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5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© أ.د.محمد الخزامي 2007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أ.د.محمد الخزامي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9C6B15-7B5F-4BF1-8AD2-584F78A819C9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0260-CCC0-4A91-A1B9-3D2E673B742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52DC-5674-4DB0-A27F-AD6F3A9F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3998" cy="2357454"/>
          </a:xfrm>
        </p:spPr>
        <p:txBody>
          <a:bodyPr>
            <a:normAutofit fontScale="90000"/>
          </a:bodyPr>
          <a:lstStyle/>
          <a:p>
            <a:pPr rtl="1"/>
            <a:r>
              <a:rPr lang="ar-IQ" b="1" dirty="0" smtClean="0">
                <a:latin typeface="Andalus" pitchFamily="18" charset="-78"/>
                <a:cs typeface="Andalus" pitchFamily="18" charset="-78"/>
              </a:rPr>
              <a:t>جامعة ديالى</a:t>
            </a:r>
            <a:br>
              <a:rPr lang="ar-IQ" b="1" dirty="0" smtClean="0">
                <a:latin typeface="Andalus" pitchFamily="18" charset="-78"/>
                <a:cs typeface="Andalus" pitchFamily="18" charset="-78"/>
              </a:rPr>
            </a:br>
            <a:r>
              <a:rPr lang="ar-IQ" b="1" dirty="0" smtClean="0">
                <a:latin typeface="Andalus" pitchFamily="18" charset="-78"/>
                <a:cs typeface="Andalus" pitchFamily="18" charset="-78"/>
              </a:rPr>
              <a:t>كلية التربية للعلوم الانسانية</a:t>
            </a:r>
            <a:br>
              <a:rPr lang="ar-IQ" b="1" dirty="0" smtClean="0">
                <a:latin typeface="Andalus" pitchFamily="18" charset="-78"/>
                <a:cs typeface="Andalus" pitchFamily="18" charset="-78"/>
              </a:rPr>
            </a:br>
            <a:r>
              <a:rPr lang="ar-IQ" b="1" dirty="0" smtClean="0">
                <a:latin typeface="Andalus" pitchFamily="18" charset="-78"/>
                <a:cs typeface="Andalus" pitchFamily="18" charset="-78"/>
              </a:rPr>
              <a:t>   قسم </a:t>
            </a:r>
            <a:r>
              <a:rPr lang="ar-IQ" b="1" dirty="0" smtClean="0">
                <a:latin typeface="Andalus" pitchFamily="18" charset="-78"/>
                <a:cs typeface="Andalus" pitchFamily="18" charset="-78"/>
              </a:rPr>
              <a:t>الجغرافية-المرحلة </a:t>
            </a:r>
            <a:r>
              <a:rPr lang="ar-IQ" b="1" dirty="0">
                <a:latin typeface="Andalus" pitchFamily="18" charset="-78"/>
                <a:cs typeface="Andalus" pitchFamily="18" charset="-78"/>
              </a:rPr>
              <a:t>الرابعة (ب</a:t>
            </a:r>
            <a:r>
              <a:rPr lang="ar-IQ" b="1" dirty="0" smtClean="0">
                <a:latin typeface="Andalus" pitchFamily="18" charset="-78"/>
                <a:cs typeface="Andalus" pitchFamily="18" charset="-78"/>
              </a:rPr>
              <a:t>)</a:t>
            </a:r>
            <a:br>
              <a:rPr lang="ar-IQ" b="1" dirty="0" smtClean="0">
                <a:latin typeface="Andalus" pitchFamily="18" charset="-78"/>
                <a:cs typeface="Andalus" pitchFamily="18" charset="-78"/>
              </a:rPr>
            </a:br>
            <a:r>
              <a:rPr lang="ar-IQ" b="1" dirty="0" smtClean="0">
                <a:latin typeface="Andalus" pitchFamily="18" charset="-78"/>
                <a:cs typeface="Andalus" pitchFamily="18" charset="-78"/>
              </a:rPr>
              <a:t>الدراسة </a:t>
            </a:r>
            <a:r>
              <a:rPr lang="ar-IQ" b="1" dirty="0">
                <a:latin typeface="Andalus" pitchFamily="18" charset="-78"/>
                <a:cs typeface="Andalus" pitchFamily="18" charset="-78"/>
              </a:rPr>
              <a:t>الصباحية</a:t>
            </a:r>
            <a:r>
              <a:rPr lang="ar-IQ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ar-IQ" b="1" dirty="0" smtClean="0">
                <a:latin typeface="Andalus" pitchFamily="18" charset="-78"/>
                <a:cs typeface="Andalus" pitchFamily="18" charset="-78"/>
              </a:rPr>
            </a:br>
            <a:r>
              <a:rPr lang="ar-IQ" b="1" dirty="0" smtClean="0">
                <a:latin typeface="Andalus" pitchFamily="18" charset="-78"/>
                <a:cs typeface="Andalus" pitchFamily="18" charset="-78"/>
              </a:rPr>
              <a:t>المادة/ </a:t>
            </a:r>
            <a:r>
              <a:rPr lang="ar-IQ" b="1" dirty="0" smtClean="0"/>
              <a:t>نظم </a:t>
            </a:r>
            <a:r>
              <a:rPr lang="ar-IQ" b="1" dirty="0"/>
              <a:t>المعلومات </a:t>
            </a:r>
            <a:r>
              <a:rPr lang="ar-IQ" b="1" dirty="0" smtClean="0"/>
              <a:t>الجغرافية</a:t>
            </a:r>
            <a:r>
              <a:rPr lang="en-US" b="1" dirty="0"/>
              <a:t>GIS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اعداد</a:t>
            </a:r>
            <a:endParaRPr lang="en-US" altLang="ar-IQ" dirty="0">
              <a:solidFill>
                <a:schemeClr val="tx1"/>
              </a:solidFill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م.د</a:t>
            </a:r>
            <a:r>
              <a:rPr lang="ar-IQ" altLang="ar-IQ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نبراس سعدون </a:t>
            </a:r>
            <a:r>
              <a:rPr lang="ar-IQ" altLang="ar-IQ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مطشر</a:t>
            </a:r>
            <a:endParaRPr lang="ar-IQ" altLang="ar-IQ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ar-IQ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716" y="1"/>
            <a:ext cx="2140084" cy="21328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061"/>
            <a:ext cx="2149049" cy="24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2D4-D2D2-4C80-A2FD-196DCE3B2EC4}" type="slidenum">
              <a:rPr lang="ar-SA" altLang="en-US"/>
              <a:pPr/>
              <a:t>10</a:t>
            </a:fld>
            <a:endParaRPr lang="en-US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23913"/>
          </a:xfrm>
        </p:spPr>
        <p:txBody>
          <a:bodyPr>
            <a:normAutofit/>
          </a:bodyPr>
          <a:lstStyle/>
          <a:p>
            <a:r>
              <a:rPr lang="ar-IQ" sz="3200" b="1" dirty="0" smtClean="0"/>
              <a:t>مراحل تطور نظم المعلومات الجغرافية</a:t>
            </a:r>
            <a:endParaRPr lang="en-US" sz="3200" b="1" dirty="0"/>
          </a:p>
        </p:txBody>
      </p:sp>
      <p:pic>
        <p:nvPicPr>
          <p:cNvPr id="46085" name="Picture 5" descr="History_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23913"/>
            <a:ext cx="9144000" cy="5413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7991-9EB6-40AE-A18B-1DEDF16E79AA}" type="slidenum">
              <a:rPr lang="ar-SA" altLang="en-US"/>
              <a:pPr/>
              <a:t>11</a:t>
            </a:fld>
            <a:endParaRPr lang="en-US" altLang="en-US"/>
          </a:p>
        </p:txBody>
      </p:sp>
      <p:pic>
        <p:nvPicPr>
          <p:cNvPr id="48133" name="Picture 5" descr="History_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88"/>
            <a:ext cx="9144000" cy="6235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18A7-2FAF-404C-BB54-C739BBE085AC}" type="slidenum">
              <a:rPr lang="ar-SA" altLang="en-US"/>
              <a:pPr/>
              <a:t>12</a:t>
            </a:fld>
            <a:endParaRPr lang="en-US" altLang="en-US"/>
          </a:p>
        </p:txBody>
      </p:sp>
      <p:pic>
        <p:nvPicPr>
          <p:cNvPr id="50181" name="Picture 5" descr="History_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4925"/>
            <a:ext cx="9144000" cy="6202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2643-CC66-49D4-A9FC-9A2370D5F427}" type="slidenum">
              <a:rPr lang="ar-SA" altLang="en-US"/>
              <a:pPr/>
              <a:t>13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56613" cy="935038"/>
          </a:xfrm>
        </p:spPr>
        <p:txBody>
          <a:bodyPr/>
          <a:lstStyle/>
          <a:p>
            <a:pPr rtl="1"/>
            <a:r>
              <a:rPr lang="ar-KW" sz="4000" b="1"/>
              <a:t>أنواع نظم المعلومات الجغرافية </a:t>
            </a:r>
            <a:r>
              <a:rPr lang="en-US" sz="4000" b="1"/>
              <a:t>Types of GIS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KW" sz="3600" b="1" dirty="0">
                <a:solidFill>
                  <a:schemeClr val="tx2"/>
                </a:solidFill>
              </a:rPr>
              <a:t>هناك نوعان من نظم المعلومات الجغرافية هما:</a:t>
            </a:r>
          </a:p>
          <a:p>
            <a:pPr lvl="1" algn="r" rtl="1"/>
            <a:r>
              <a:rPr lang="ar-KW" sz="3200" b="1" dirty="0"/>
              <a:t> نظم المعلومات الجغرافية الخطية </a:t>
            </a:r>
            <a:r>
              <a:rPr lang="en-US" sz="3200" b="1" dirty="0"/>
              <a:t>Vector GIS</a:t>
            </a:r>
            <a:r>
              <a:rPr lang="ar-KW" sz="3200" b="1" dirty="0"/>
              <a:t> </a:t>
            </a:r>
          </a:p>
          <a:p>
            <a:pPr lvl="1" algn="r" rtl="1"/>
            <a:r>
              <a:rPr lang="ar-KW" sz="3200" b="1" dirty="0"/>
              <a:t> نظم المعلومات الجغرافية المساحية </a:t>
            </a:r>
            <a:r>
              <a:rPr lang="en-US" sz="3200" b="1" dirty="0"/>
              <a:t>Raster GIS</a:t>
            </a:r>
            <a:r>
              <a:rPr lang="ar-KW" sz="3200" b="1" dirty="0"/>
              <a:t> </a:t>
            </a:r>
          </a:p>
          <a:p>
            <a:pPr lvl="1" algn="r" rtl="1"/>
            <a:r>
              <a:rPr lang="ar-KW" sz="3200" b="1" dirty="0"/>
              <a:t> </a:t>
            </a:r>
            <a:r>
              <a:rPr lang="ar-KW" sz="3600" b="1" dirty="0">
                <a:solidFill>
                  <a:schemeClr val="tx2"/>
                </a:solidFill>
              </a:rPr>
              <a:t>يختلفان في:</a:t>
            </a:r>
          </a:p>
          <a:p>
            <a:pPr lvl="1" algn="r" rtl="1"/>
            <a:r>
              <a:rPr lang="ar-KW" sz="3200" b="1" dirty="0"/>
              <a:t>نوع المعلومات</a:t>
            </a:r>
          </a:p>
          <a:p>
            <a:pPr lvl="1" algn="r" rtl="1"/>
            <a:r>
              <a:rPr lang="ar-KW" sz="3200" b="1" dirty="0"/>
              <a:t>طريقة ادخال المعلومات</a:t>
            </a:r>
          </a:p>
          <a:p>
            <a:pPr lvl="1" algn="r" rtl="1"/>
            <a:r>
              <a:rPr lang="ar-KW" sz="3200" b="1" dirty="0"/>
              <a:t>طريقة تحليل المعلومات</a:t>
            </a:r>
          </a:p>
          <a:p>
            <a:pPr lvl="1" algn="r" rtl="1"/>
            <a:r>
              <a:rPr lang="ar-KW" sz="3200" b="1" dirty="0"/>
              <a:t>يمكن التحويل بينهما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88A0-4C4D-49C4-9BF5-ECCBD6AD0ECC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008063"/>
          </a:xfrm>
        </p:spPr>
        <p:txBody>
          <a:bodyPr/>
          <a:lstStyle/>
          <a:p>
            <a:pPr rtl="1"/>
            <a:r>
              <a:rPr lang="ar-KW" sz="3600" b="1"/>
              <a:t>مقارنة مبسطة بين </a:t>
            </a:r>
            <a:r>
              <a:rPr lang="en-US" sz="3600" b="1"/>
              <a:t>Vector GIS &amp; Raster GIS</a:t>
            </a:r>
            <a:r>
              <a:rPr lang="ar-SA" sz="4000"/>
              <a:t> </a:t>
            </a:r>
            <a:r>
              <a:rPr lang="ar-SA" sz="4000" b="1"/>
              <a:t>؟</a:t>
            </a:r>
            <a:endParaRPr lang="en-US" sz="4000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12875"/>
            <a:ext cx="4173538" cy="5040313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b="1" dirty="0">
                <a:solidFill>
                  <a:schemeClr val="tx2"/>
                </a:solidFill>
              </a:rPr>
              <a:t>نظم المعلومات الجغرافية المساحية  </a:t>
            </a:r>
            <a:r>
              <a:rPr lang="en-US" b="1" dirty="0">
                <a:solidFill>
                  <a:schemeClr val="tx2"/>
                </a:solidFill>
              </a:rPr>
              <a:t>Raster GIS </a:t>
            </a:r>
            <a:r>
              <a:rPr lang="ar-KW" b="1" dirty="0">
                <a:solidFill>
                  <a:schemeClr val="tx2"/>
                </a:solidFill>
              </a:rPr>
              <a:t> 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ar-KW" b="1" dirty="0">
              <a:solidFill>
                <a:schemeClr val="tx2"/>
              </a:solidFill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lvl="1" algn="r" rtl="1">
              <a:lnSpc>
                <a:spcPct val="90000"/>
              </a:lnSpc>
            </a:pPr>
            <a:r>
              <a:rPr lang="ar-SA" sz="2800" b="1" dirty="0"/>
              <a:t>وحدات مساحية (</a:t>
            </a:r>
            <a:r>
              <a:rPr lang="ar-SA" sz="2800" b="1" dirty="0" err="1"/>
              <a:t>بكسلات</a:t>
            </a:r>
            <a:r>
              <a:rPr lang="ar-SA" sz="2800" b="1" dirty="0"/>
              <a:t>)</a:t>
            </a:r>
          </a:p>
          <a:p>
            <a:pPr lvl="1" algn="r" rtl="1">
              <a:lnSpc>
                <a:spcPct val="90000"/>
              </a:lnSpc>
            </a:pPr>
            <a:r>
              <a:rPr lang="ar-SA" sz="2800" b="1" dirty="0"/>
              <a:t>جميع أنواع الصور الجوية والمرئيات الفضائية</a:t>
            </a:r>
          </a:p>
          <a:p>
            <a:pPr lvl="1" algn="r" rtl="1">
              <a:lnSpc>
                <a:spcPct val="90000"/>
              </a:lnSpc>
            </a:pPr>
            <a:r>
              <a:rPr lang="ar-SA" sz="2800" b="1" dirty="0"/>
              <a:t>المعلومات المكانية التي تدخل بواسطة الماسح الضوئي </a:t>
            </a:r>
          </a:p>
          <a:p>
            <a:pPr lvl="1" algn="r" rtl="1">
              <a:lnSpc>
                <a:spcPct val="90000"/>
              </a:lnSpc>
            </a:pPr>
            <a:r>
              <a:rPr lang="ar-SA" sz="2800" b="1" dirty="0"/>
              <a:t>تتيح علاقات مكانية</a:t>
            </a:r>
          </a:p>
          <a:p>
            <a:pPr lvl="1" algn="r" rtl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313"/>
            <a:ext cx="4244975" cy="4611687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b="1" dirty="0">
                <a:solidFill>
                  <a:schemeClr val="tx2"/>
                </a:solidFill>
              </a:rPr>
              <a:t>نظم المعلومات الجغرافية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ar-SA" b="1" dirty="0">
                <a:solidFill>
                  <a:schemeClr val="tx2"/>
                </a:solidFill>
              </a:rPr>
              <a:t> الخطية </a:t>
            </a:r>
            <a:r>
              <a:rPr lang="en-US" b="1" dirty="0">
                <a:solidFill>
                  <a:schemeClr val="tx2"/>
                </a:solidFill>
              </a:rPr>
              <a:t>Vector GIS </a:t>
            </a:r>
            <a:r>
              <a:rPr lang="ar-KW" b="1" dirty="0">
                <a:solidFill>
                  <a:schemeClr val="tx2"/>
                </a:solidFill>
              </a:rPr>
              <a:t> 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ar-KW" b="1" dirty="0">
              <a:solidFill>
                <a:schemeClr val="tx2"/>
              </a:solidFill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lvl="1" algn="r" rtl="1">
              <a:lnSpc>
                <a:spcPct val="90000"/>
              </a:lnSpc>
            </a:pPr>
            <a:r>
              <a:rPr lang="ar-SA" sz="2800" b="1" dirty="0"/>
              <a:t>نقط</a:t>
            </a:r>
            <a:r>
              <a:rPr lang="ar-KW" sz="2800" b="1" dirty="0"/>
              <a:t>،</a:t>
            </a:r>
            <a:r>
              <a:rPr lang="ar-SA" sz="2800" b="1" dirty="0"/>
              <a:t> خطوط</a:t>
            </a:r>
            <a:r>
              <a:rPr lang="ar-KW" sz="2800" b="1" dirty="0"/>
              <a:t>،</a:t>
            </a:r>
            <a:r>
              <a:rPr lang="ar-SA" sz="2800" b="1" dirty="0"/>
              <a:t> ومساحات</a:t>
            </a:r>
          </a:p>
          <a:p>
            <a:pPr lvl="1" algn="r" rtl="1">
              <a:lnSpc>
                <a:spcPct val="90000"/>
              </a:lnSpc>
            </a:pPr>
            <a:r>
              <a:rPr lang="ar-SA" sz="2800" b="1" dirty="0"/>
              <a:t>جميع أنواع الخرائط</a:t>
            </a:r>
          </a:p>
          <a:p>
            <a:pPr lvl="1" algn="r" rtl="1">
              <a:lnSpc>
                <a:spcPct val="90000"/>
              </a:lnSpc>
            </a:pPr>
            <a:r>
              <a:rPr lang="ar-SA" sz="2800" b="1" dirty="0"/>
              <a:t>المعلومات المكانية التي تدخل بواسطة مرقم الخرائط</a:t>
            </a:r>
          </a:p>
          <a:p>
            <a:pPr lvl="1" algn="r" rtl="1">
              <a:lnSpc>
                <a:spcPct val="90000"/>
              </a:lnSpc>
            </a:pPr>
            <a:r>
              <a:rPr lang="ar-SA" sz="2800" b="1" dirty="0"/>
              <a:t>تتيح علاقات مكانية بين الظاهرات </a:t>
            </a:r>
            <a:endParaRPr lang="en-US" sz="2800" b="1" dirty="0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6588125" y="2492375"/>
            <a:ext cx="574675" cy="649288"/>
          </a:xfrm>
          <a:prstGeom prst="downArrow">
            <a:avLst>
              <a:gd name="adj1" fmla="val 50000"/>
              <a:gd name="adj2" fmla="val 28246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2339975" y="2492375"/>
            <a:ext cx="649288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0500-BEC4-4247-95A8-EEDA06856848}" type="slidenum">
              <a:rPr lang="ar-SA" altLang="en-US"/>
              <a:pPr/>
              <a:t>15</a:t>
            </a:fld>
            <a:endParaRPr lang="en-US" alt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25" y="260350"/>
            <a:ext cx="3240088" cy="2952750"/>
          </a:xfrm>
        </p:spPr>
        <p:txBody>
          <a:bodyPr/>
          <a:lstStyle/>
          <a:p>
            <a:r>
              <a:rPr lang="ar-KW" b="1"/>
              <a:t>مقارنة بين  نظرية مرقم الخرائط والماسح الضوئي</a:t>
            </a:r>
            <a:endParaRPr lang="en-US" b="1"/>
          </a:p>
        </p:txBody>
      </p:sp>
      <p:pic>
        <p:nvPicPr>
          <p:cNvPr id="79879" name="Picture 7" descr="Digitizer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4787900" cy="2952750"/>
          </a:xfrm>
          <a:noFill/>
          <a:ln/>
        </p:spPr>
      </p:pic>
      <p:pic>
        <p:nvPicPr>
          <p:cNvPr id="79880" name="Picture 8" descr="Scanner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492500" y="3357563"/>
            <a:ext cx="4897438" cy="2913062"/>
          </a:xfrm>
          <a:noFill/>
          <a:ln/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0" y="3644900"/>
            <a:ext cx="3203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/>
              <a:t>جهاز ال </a:t>
            </a:r>
            <a:r>
              <a:rPr lang="en-US" sz="2800" b="1"/>
              <a:t>Digitizer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71550" y="5157788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>
                <a:solidFill>
                  <a:schemeClr val="accent2"/>
                </a:solidFill>
              </a:rPr>
              <a:t>جهاز ال </a:t>
            </a:r>
            <a:r>
              <a:rPr lang="en-US" sz="2800" b="1">
                <a:solidFill>
                  <a:schemeClr val="accent2"/>
                </a:solidFill>
              </a:rPr>
              <a:t>Scanner</a:t>
            </a:r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>
            <a:off x="1835150" y="3284538"/>
            <a:ext cx="503238" cy="3603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2843213" y="5589588"/>
            <a:ext cx="647700" cy="503237"/>
          </a:xfrm>
          <a:prstGeom prst="rightArrow">
            <a:avLst>
              <a:gd name="adj1" fmla="val 50000"/>
              <a:gd name="adj2" fmla="val 3217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محتوى 10" descr="C:\Users\X201\AppData\Local\Microsoft\Windows\Temporary Internet Files\Content.Word\IMG-20200324-WA000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44950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83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38F-9CA5-43CB-B439-665EB8688218}" type="slidenum">
              <a:rPr lang="ar-SA" altLang="en-US"/>
              <a:pPr/>
              <a:t>17</a:t>
            </a:fld>
            <a:endParaRPr lang="en-US" altLang="en-US"/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395288" y="1557338"/>
            <a:ext cx="8497887" cy="46799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rtl="1"/>
            <a:r>
              <a:rPr lang="ar-KW" b="1"/>
              <a:t>عناصر ال </a:t>
            </a:r>
            <a:r>
              <a:rPr lang="en-US" b="1"/>
              <a:t>Vector GIS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1913" y="1916113"/>
            <a:ext cx="4951412" cy="715962"/>
            <a:chOff x="624" y="1991"/>
            <a:chExt cx="2267" cy="248"/>
          </a:xfrm>
        </p:grpSpPr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2390" y="1991"/>
              <a:ext cx="143" cy="1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nb-NO" sz="1800" b="1">
                  <a:solidFill>
                    <a:schemeClr val="bg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624" y="2016"/>
              <a:ext cx="433" cy="1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nb-NO" sz="1800">
                  <a:solidFill>
                    <a:schemeClr val="bg2"/>
                  </a:solidFill>
                  <a:latin typeface="Arial" charset="0"/>
                </a:rPr>
                <a:t>POINT:</a:t>
              </a:r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2592" y="2112"/>
              <a:ext cx="299" cy="1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nb-NO" sz="1800">
                  <a:solidFill>
                    <a:schemeClr val="bg2"/>
                  </a:solidFill>
                  <a:latin typeface="Arial" charset="0"/>
                </a:rPr>
                <a:t>x,y,z</a:t>
              </a:r>
            </a:p>
          </p:txBody>
        </p:sp>
      </p:grpSp>
      <p:sp>
        <p:nvSpPr>
          <p:cNvPr id="55306" name="Freeform 10"/>
          <p:cNvSpPr>
            <a:spLocks/>
          </p:cNvSpPr>
          <p:nvPr/>
        </p:nvSpPr>
        <p:spPr bwMode="auto">
          <a:xfrm>
            <a:off x="2387600" y="2719388"/>
            <a:ext cx="5973763" cy="969962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960" y="0"/>
              </a:cxn>
              <a:cxn ang="0">
                <a:pos x="1824" y="336"/>
              </a:cxn>
              <a:cxn ang="0">
                <a:pos x="2736" y="96"/>
              </a:cxn>
            </a:cxnLst>
            <a:rect l="0" t="0" r="r" b="b"/>
            <a:pathLst>
              <a:path w="2736" h="336">
                <a:moveTo>
                  <a:pt x="0" y="336"/>
                </a:moveTo>
                <a:lnTo>
                  <a:pt x="960" y="0"/>
                </a:lnTo>
                <a:lnTo>
                  <a:pt x="1824" y="336"/>
                </a:lnTo>
                <a:lnTo>
                  <a:pt x="2736" y="96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244725" y="34940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332288" y="24923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203950" y="3494088"/>
            <a:ext cx="312738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8221663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403350" y="34290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LINE: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387600" y="36893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378325" y="28575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2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6370638" y="36893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3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8361363" y="2995613"/>
            <a:ext cx="312737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4</a:t>
            </a:r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2532063" y="3749675"/>
            <a:ext cx="4926012" cy="2217738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44" y="240"/>
              </a:cxn>
              <a:cxn ang="0">
                <a:pos x="1104" y="0"/>
              </a:cxn>
              <a:cxn ang="0">
                <a:pos x="1920" y="144"/>
              </a:cxn>
              <a:cxn ang="0">
                <a:pos x="2256" y="432"/>
              </a:cxn>
              <a:cxn ang="0">
                <a:pos x="1872" y="768"/>
              </a:cxn>
              <a:cxn ang="0">
                <a:pos x="912" y="672"/>
              </a:cxn>
              <a:cxn ang="0">
                <a:pos x="0" y="432"/>
              </a:cxn>
            </a:cxnLst>
            <a:rect l="0" t="0" r="r" b="b"/>
            <a:pathLst>
              <a:path w="2256" h="768">
                <a:moveTo>
                  <a:pt x="0" y="432"/>
                </a:moveTo>
                <a:lnTo>
                  <a:pt x="144" y="240"/>
                </a:lnTo>
                <a:lnTo>
                  <a:pt x="1104" y="0"/>
                </a:lnTo>
                <a:lnTo>
                  <a:pt x="1920" y="144"/>
                </a:lnTo>
                <a:lnTo>
                  <a:pt x="2256" y="432"/>
                </a:lnTo>
                <a:lnTo>
                  <a:pt x="1872" y="768"/>
                </a:lnTo>
                <a:lnTo>
                  <a:pt x="912" y="672"/>
                </a:lnTo>
                <a:lnTo>
                  <a:pt x="0" y="432"/>
                </a:lnTo>
                <a:close/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2411413" y="48688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356100" y="5516563"/>
            <a:ext cx="312738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6423025" y="5799138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7286625" y="479107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6567488" y="4000500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4764088" y="3573463"/>
            <a:ext cx="312737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2700338" y="42926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 b="1">
                <a:solidFill>
                  <a:schemeClr val="bg2"/>
                </a:solidFill>
                <a:latin typeface="Arial" charset="0"/>
              </a:rPr>
              <a:t>x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1258888" y="479742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AREA: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2322513" y="499586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2846388" y="430371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2</a:t>
            </a: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4941888" y="3749675"/>
            <a:ext cx="312737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3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6619875" y="4303713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4</a:t>
            </a: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3998913" y="5665788"/>
            <a:ext cx="312737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7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6742113" y="5735638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6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7615238" y="4649788"/>
            <a:ext cx="312737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nb-NO" sz="1800">
                <a:solidFill>
                  <a:schemeClr val="bg2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3F6C-3C23-46DF-BED6-BEC272F39225}" type="slidenum">
              <a:rPr lang="ar-SA" altLang="en-US"/>
              <a:pPr/>
              <a:t>18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35937" cy="1143000"/>
          </a:xfrm>
        </p:spPr>
        <p:txBody>
          <a:bodyPr/>
          <a:lstStyle/>
          <a:p>
            <a:pPr rtl="1"/>
            <a:r>
              <a:rPr lang="ar-KW" sz="4000" b="1"/>
              <a:t>عناصر نظم المعلومات المساحية </a:t>
            </a:r>
            <a:r>
              <a:rPr lang="en-US" sz="4000" b="1"/>
              <a:t>Raster</a:t>
            </a:r>
            <a:r>
              <a:rPr lang="en-US" sz="4000"/>
              <a:t> </a:t>
            </a:r>
            <a:r>
              <a:rPr lang="en-US" sz="4000" b="1"/>
              <a:t>GIS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/>
          <a:srcRect l="18913" t="22043" r="18750" b="10439"/>
          <a:stretch>
            <a:fillRect/>
          </a:stretch>
        </p:blipFill>
        <p:spPr bwMode="auto">
          <a:xfrm>
            <a:off x="1835150" y="981075"/>
            <a:ext cx="6553200" cy="5156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2160588" cy="5794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KW" sz="2800" b="1">
                <a:solidFill>
                  <a:schemeClr val="bg1"/>
                </a:solidFill>
              </a:rPr>
              <a:t>النقطة </a:t>
            </a:r>
            <a:r>
              <a:rPr lang="ar-KW" sz="3200" b="1">
                <a:solidFill>
                  <a:schemeClr val="bg1"/>
                </a:solidFill>
              </a:rPr>
              <a:t>=</a:t>
            </a:r>
            <a:r>
              <a:rPr lang="ar-KW" sz="2800" b="1">
                <a:solidFill>
                  <a:schemeClr val="bg1"/>
                </a:solidFill>
              </a:rPr>
              <a:t> بكسل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2484438" y="1484313"/>
            <a:ext cx="2592387" cy="215900"/>
          </a:xfrm>
          <a:prstGeom prst="rightArrow">
            <a:avLst>
              <a:gd name="adj1" fmla="val 50000"/>
              <a:gd name="adj2" fmla="val 300184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2087563" cy="946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KW" sz="2800" b="1">
                <a:solidFill>
                  <a:schemeClr val="bg1"/>
                </a:solidFill>
              </a:rPr>
              <a:t>الخط = سلسلة بكسلات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1944688" cy="13731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KW" sz="2800" b="1">
                <a:solidFill>
                  <a:schemeClr val="bg1"/>
                </a:solidFill>
              </a:rPr>
              <a:t>المساحة = مجموعة بكسلات 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LFORB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EBA8-1A8F-477F-9F23-5E80EFAE91E0}" type="slidenum">
              <a:rPr lang="ar-SA" altLang="en-US"/>
              <a:pPr/>
              <a:t>19</a:t>
            </a:fld>
            <a:endParaRPr lang="en-US" altLang="en-US"/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611188" y="1484313"/>
            <a:ext cx="7921625" cy="47529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  <a:solidFill>
            <a:srgbClr val="26FAF0"/>
          </a:solidFill>
        </p:spPr>
        <p:txBody>
          <a:bodyPr/>
          <a:lstStyle/>
          <a:p>
            <a:pPr rtl="1"/>
            <a:r>
              <a:rPr lang="ar-KW" b="1" dirty="0"/>
              <a:t>التوقيع المكاني لعناصر ال </a:t>
            </a:r>
            <a:r>
              <a:rPr lang="en-US" b="1" dirty="0"/>
              <a:t>Vector GIS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84213" y="1600200"/>
            <a:ext cx="6932612" cy="4421188"/>
            <a:chOff x="1056" y="1392"/>
            <a:chExt cx="3742" cy="2583"/>
          </a:xfrm>
        </p:grpSpPr>
        <p:sp>
          <p:nvSpPr>
            <p:cNvPr id="57396" name="Line 52"/>
            <p:cNvSpPr>
              <a:spLocks noChangeShapeType="1"/>
            </p:cNvSpPr>
            <p:nvPr/>
          </p:nvSpPr>
          <p:spPr bwMode="auto">
            <a:xfrm flipV="1">
              <a:off x="1368" y="1534"/>
              <a:ext cx="0" cy="2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97" name="Line 53"/>
            <p:cNvSpPr>
              <a:spLocks noChangeShapeType="1"/>
            </p:cNvSpPr>
            <p:nvPr/>
          </p:nvSpPr>
          <p:spPr bwMode="auto">
            <a:xfrm>
              <a:off x="1368" y="3660"/>
              <a:ext cx="32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98" name="Line 54"/>
            <p:cNvSpPr>
              <a:spLocks noChangeShapeType="1"/>
            </p:cNvSpPr>
            <p:nvPr/>
          </p:nvSpPr>
          <p:spPr bwMode="auto">
            <a:xfrm>
              <a:off x="1510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99" name="Line 55"/>
            <p:cNvSpPr>
              <a:spLocks noChangeShapeType="1"/>
            </p:cNvSpPr>
            <p:nvPr/>
          </p:nvSpPr>
          <p:spPr bwMode="auto">
            <a:xfrm>
              <a:off x="1652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0" name="Line 56"/>
            <p:cNvSpPr>
              <a:spLocks noChangeShapeType="1"/>
            </p:cNvSpPr>
            <p:nvPr/>
          </p:nvSpPr>
          <p:spPr bwMode="auto">
            <a:xfrm>
              <a:off x="1794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1" name="Line 57"/>
            <p:cNvSpPr>
              <a:spLocks noChangeShapeType="1"/>
            </p:cNvSpPr>
            <p:nvPr/>
          </p:nvSpPr>
          <p:spPr bwMode="auto">
            <a:xfrm>
              <a:off x="1936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2" name="Line 58"/>
            <p:cNvSpPr>
              <a:spLocks noChangeShapeType="1"/>
            </p:cNvSpPr>
            <p:nvPr/>
          </p:nvSpPr>
          <p:spPr bwMode="auto">
            <a:xfrm>
              <a:off x="2078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3" name="Line 59"/>
            <p:cNvSpPr>
              <a:spLocks noChangeShapeType="1"/>
            </p:cNvSpPr>
            <p:nvPr/>
          </p:nvSpPr>
          <p:spPr bwMode="auto">
            <a:xfrm>
              <a:off x="2220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4" name="Line 60"/>
            <p:cNvSpPr>
              <a:spLocks noChangeShapeType="1"/>
            </p:cNvSpPr>
            <p:nvPr/>
          </p:nvSpPr>
          <p:spPr bwMode="auto">
            <a:xfrm>
              <a:off x="2362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5" name="Line 61"/>
            <p:cNvSpPr>
              <a:spLocks noChangeShapeType="1"/>
            </p:cNvSpPr>
            <p:nvPr/>
          </p:nvSpPr>
          <p:spPr bwMode="auto">
            <a:xfrm>
              <a:off x="2504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6" name="Line 62"/>
            <p:cNvSpPr>
              <a:spLocks noChangeShapeType="1"/>
            </p:cNvSpPr>
            <p:nvPr/>
          </p:nvSpPr>
          <p:spPr bwMode="auto">
            <a:xfrm>
              <a:off x="2646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7" name="Line 63"/>
            <p:cNvSpPr>
              <a:spLocks noChangeShapeType="1"/>
            </p:cNvSpPr>
            <p:nvPr/>
          </p:nvSpPr>
          <p:spPr bwMode="auto">
            <a:xfrm>
              <a:off x="2788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8" name="Line 64"/>
            <p:cNvSpPr>
              <a:spLocks noChangeShapeType="1"/>
            </p:cNvSpPr>
            <p:nvPr/>
          </p:nvSpPr>
          <p:spPr bwMode="auto">
            <a:xfrm>
              <a:off x="2931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09" name="Line 65"/>
            <p:cNvSpPr>
              <a:spLocks noChangeShapeType="1"/>
            </p:cNvSpPr>
            <p:nvPr/>
          </p:nvSpPr>
          <p:spPr bwMode="auto">
            <a:xfrm>
              <a:off x="3072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0" name="Line 66"/>
            <p:cNvSpPr>
              <a:spLocks noChangeShapeType="1"/>
            </p:cNvSpPr>
            <p:nvPr/>
          </p:nvSpPr>
          <p:spPr bwMode="auto">
            <a:xfrm>
              <a:off x="3214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1" name="Line 67"/>
            <p:cNvSpPr>
              <a:spLocks noChangeShapeType="1"/>
            </p:cNvSpPr>
            <p:nvPr/>
          </p:nvSpPr>
          <p:spPr bwMode="auto">
            <a:xfrm>
              <a:off x="3356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2" name="Line 68"/>
            <p:cNvSpPr>
              <a:spLocks noChangeShapeType="1"/>
            </p:cNvSpPr>
            <p:nvPr/>
          </p:nvSpPr>
          <p:spPr bwMode="auto">
            <a:xfrm>
              <a:off x="3499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3" name="Line 69"/>
            <p:cNvSpPr>
              <a:spLocks noChangeShapeType="1"/>
            </p:cNvSpPr>
            <p:nvPr/>
          </p:nvSpPr>
          <p:spPr bwMode="auto">
            <a:xfrm>
              <a:off x="3640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4" name="Line 70"/>
            <p:cNvSpPr>
              <a:spLocks noChangeShapeType="1"/>
            </p:cNvSpPr>
            <p:nvPr/>
          </p:nvSpPr>
          <p:spPr bwMode="auto">
            <a:xfrm>
              <a:off x="3782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5" name="Line 71"/>
            <p:cNvSpPr>
              <a:spLocks noChangeShapeType="1"/>
            </p:cNvSpPr>
            <p:nvPr/>
          </p:nvSpPr>
          <p:spPr bwMode="auto">
            <a:xfrm>
              <a:off x="3924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6" name="Line 72"/>
            <p:cNvSpPr>
              <a:spLocks noChangeShapeType="1"/>
            </p:cNvSpPr>
            <p:nvPr/>
          </p:nvSpPr>
          <p:spPr bwMode="auto">
            <a:xfrm>
              <a:off x="4067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7" name="Line 73"/>
            <p:cNvSpPr>
              <a:spLocks noChangeShapeType="1"/>
            </p:cNvSpPr>
            <p:nvPr/>
          </p:nvSpPr>
          <p:spPr bwMode="auto">
            <a:xfrm>
              <a:off x="4209" y="3592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74"/>
            <p:cNvSpPr>
              <a:spLocks noChangeShapeType="1"/>
            </p:cNvSpPr>
            <p:nvPr/>
          </p:nvSpPr>
          <p:spPr bwMode="auto">
            <a:xfrm>
              <a:off x="4350" y="3592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Line 75"/>
            <p:cNvSpPr>
              <a:spLocks noChangeShapeType="1"/>
            </p:cNvSpPr>
            <p:nvPr/>
          </p:nvSpPr>
          <p:spPr bwMode="auto">
            <a:xfrm flipH="1">
              <a:off x="1297" y="2700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Line 76"/>
            <p:cNvSpPr>
              <a:spLocks noChangeShapeType="1"/>
            </p:cNvSpPr>
            <p:nvPr/>
          </p:nvSpPr>
          <p:spPr bwMode="auto">
            <a:xfrm flipH="1">
              <a:off x="1297" y="2837"/>
              <a:ext cx="1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1" name="Line 77"/>
            <p:cNvSpPr>
              <a:spLocks noChangeShapeType="1"/>
            </p:cNvSpPr>
            <p:nvPr/>
          </p:nvSpPr>
          <p:spPr bwMode="auto">
            <a:xfrm flipH="1">
              <a:off x="1297" y="2974"/>
              <a:ext cx="1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2" name="Line 78"/>
            <p:cNvSpPr>
              <a:spLocks noChangeShapeType="1"/>
            </p:cNvSpPr>
            <p:nvPr/>
          </p:nvSpPr>
          <p:spPr bwMode="auto">
            <a:xfrm flipH="1">
              <a:off x="1297" y="3112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3" name="Line 79"/>
            <p:cNvSpPr>
              <a:spLocks noChangeShapeType="1"/>
            </p:cNvSpPr>
            <p:nvPr/>
          </p:nvSpPr>
          <p:spPr bwMode="auto">
            <a:xfrm flipH="1">
              <a:off x="1297" y="324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4" name="Line 80"/>
            <p:cNvSpPr>
              <a:spLocks noChangeShapeType="1"/>
            </p:cNvSpPr>
            <p:nvPr/>
          </p:nvSpPr>
          <p:spPr bwMode="auto">
            <a:xfrm flipH="1">
              <a:off x="1297" y="3386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5" name="Line 81"/>
            <p:cNvSpPr>
              <a:spLocks noChangeShapeType="1"/>
            </p:cNvSpPr>
            <p:nvPr/>
          </p:nvSpPr>
          <p:spPr bwMode="auto">
            <a:xfrm flipH="1">
              <a:off x="1297" y="3523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6" name="Line 82"/>
            <p:cNvSpPr>
              <a:spLocks noChangeShapeType="1"/>
            </p:cNvSpPr>
            <p:nvPr/>
          </p:nvSpPr>
          <p:spPr bwMode="auto">
            <a:xfrm flipH="1">
              <a:off x="1297" y="1740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7" name="Line 83"/>
            <p:cNvSpPr>
              <a:spLocks noChangeShapeType="1"/>
            </p:cNvSpPr>
            <p:nvPr/>
          </p:nvSpPr>
          <p:spPr bwMode="auto">
            <a:xfrm flipH="1">
              <a:off x="1297" y="1877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8" name="Line 84"/>
            <p:cNvSpPr>
              <a:spLocks noChangeShapeType="1"/>
            </p:cNvSpPr>
            <p:nvPr/>
          </p:nvSpPr>
          <p:spPr bwMode="auto">
            <a:xfrm flipH="1">
              <a:off x="1297" y="2014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29" name="Line 85"/>
            <p:cNvSpPr>
              <a:spLocks noChangeShapeType="1"/>
            </p:cNvSpPr>
            <p:nvPr/>
          </p:nvSpPr>
          <p:spPr bwMode="auto">
            <a:xfrm flipH="1">
              <a:off x="1297" y="2151"/>
              <a:ext cx="1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30" name="Line 86"/>
            <p:cNvSpPr>
              <a:spLocks noChangeShapeType="1"/>
            </p:cNvSpPr>
            <p:nvPr/>
          </p:nvSpPr>
          <p:spPr bwMode="auto">
            <a:xfrm flipH="1">
              <a:off x="1297" y="2288"/>
              <a:ext cx="1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31" name="Line 87"/>
            <p:cNvSpPr>
              <a:spLocks noChangeShapeType="1"/>
            </p:cNvSpPr>
            <p:nvPr/>
          </p:nvSpPr>
          <p:spPr bwMode="auto">
            <a:xfrm flipH="1">
              <a:off x="1297" y="2425"/>
              <a:ext cx="1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88"/>
            <p:cNvSpPr>
              <a:spLocks noChangeShapeType="1"/>
            </p:cNvSpPr>
            <p:nvPr/>
          </p:nvSpPr>
          <p:spPr bwMode="auto">
            <a:xfrm flipH="1">
              <a:off x="1297" y="2563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Rectangle 89"/>
            <p:cNvSpPr>
              <a:spLocks noChangeArrowheads="1"/>
            </p:cNvSpPr>
            <p:nvPr/>
          </p:nvSpPr>
          <p:spPr bwMode="auto">
            <a:xfrm>
              <a:off x="2056" y="3761"/>
              <a:ext cx="14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nb-NO" sz="2000" dirty="0">
                  <a:solidFill>
                    <a:srgbClr val="663300"/>
                  </a:solidFill>
                </a:rPr>
                <a:t>5</a:t>
              </a:r>
              <a:endParaRPr lang="nb-NO" sz="1000" dirty="0">
                <a:solidFill>
                  <a:srgbClr val="663300"/>
                </a:solidFill>
              </a:endParaRPr>
            </a:p>
          </p:txBody>
        </p:sp>
        <p:sp>
          <p:nvSpPr>
            <p:cNvPr id="57434" name="Rectangle 90"/>
            <p:cNvSpPr>
              <a:spLocks noChangeArrowheads="1"/>
            </p:cNvSpPr>
            <p:nvPr/>
          </p:nvSpPr>
          <p:spPr bwMode="auto">
            <a:xfrm>
              <a:off x="2751" y="3769"/>
              <a:ext cx="22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nb-NO" sz="2000">
                  <a:solidFill>
                    <a:srgbClr val="663300"/>
                  </a:solidFill>
                </a:rPr>
                <a:t>10</a:t>
              </a:r>
              <a:endParaRPr lang="nb-NO" sz="1000">
                <a:solidFill>
                  <a:srgbClr val="663300"/>
                </a:solidFill>
              </a:endParaRPr>
            </a:p>
          </p:txBody>
        </p:sp>
        <p:sp>
          <p:nvSpPr>
            <p:cNvPr id="57435" name="Rectangle 91"/>
            <p:cNvSpPr>
              <a:spLocks noChangeArrowheads="1"/>
            </p:cNvSpPr>
            <p:nvPr/>
          </p:nvSpPr>
          <p:spPr bwMode="auto">
            <a:xfrm>
              <a:off x="3456" y="3744"/>
              <a:ext cx="19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nb-NO" sz="2000">
                  <a:solidFill>
                    <a:srgbClr val="663300"/>
                  </a:solidFill>
                </a:rPr>
                <a:t>15</a:t>
              </a:r>
              <a:endParaRPr lang="nb-NO" sz="1000">
                <a:solidFill>
                  <a:srgbClr val="663300"/>
                </a:solidFill>
              </a:endParaRPr>
            </a:p>
          </p:txBody>
        </p:sp>
        <p:sp>
          <p:nvSpPr>
            <p:cNvPr id="57436" name="Rectangle 92"/>
            <p:cNvSpPr>
              <a:spLocks noChangeArrowheads="1"/>
            </p:cNvSpPr>
            <p:nvPr/>
          </p:nvSpPr>
          <p:spPr bwMode="auto">
            <a:xfrm>
              <a:off x="1215" y="2906"/>
              <a:ext cx="143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nb-NO" sz="2000">
                  <a:solidFill>
                    <a:srgbClr val="663300"/>
                  </a:solidFill>
                </a:rPr>
                <a:t>5</a:t>
              </a:r>
            </a:p>
          </p:txBody>
        </p:sp>
        <p:sp>
          <p:nvSpPr>
            <p:cNvPr id="57437" name="Rectangle 93"/>
            <p:cNvSpPr>
              <a:spLocks noChangeArrowheads="1"/>
            </p:cNvSpPr>
            <p:nvPr/>
          </p:nvSpPr>
          <p:spPr bwMode="auto">
            <a:xfrm>
              <a:off x="1056" y="2234"/>
              <a:ext cx="24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nb-NO" sz="2000">
                  <a:solidFill>
                    <a:srgbClr val="663300"/>
                  </a:solidFill>
                </a:rPr>
                <a:t>10</a:t>
              </a:r>
              <a:endParaRPr lang="nb-NO" sz="1000">
                <a:solidFill>
                  <a:srgbClr val="663300"/>
                </a:solidFill>
              </a:endParaRPr>
            </a:p>
          </p:txBody>
        </p:sp>
        <p:sp>
          <p:nvSpPr>
            <p:cNvPr id="57438" name="Rectangle 94"/>
            <p:cNvSpPr>
              <a:spLocks noChangeArrowheads="1"/>
            </p:cNvSpPr>
            <p:nvPr/>
          </p:nvSpPr>
          <p:spPr bwMode="auto">
            <a:xfrm>
              <a:off x="4656" y="3744"/>
              <a:ext cx="1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nb-NO">
                  <a:solidFill>
                    <a:srgbClr val="663300"/>
                  </a:solidFill>
                </a:rPr>
                <a:t>X</a:t>
              </a:r>
              <a:endParaRPr lang="nb-NO" sz="2000">
                <a:solidFill>
                  <a:srgbClr val="663300"/>
                </a:solidFill>
              </a:endParaRPr>
            </a:p>
          </p:txBody>
        </p:sp>
        <p:sp>
          <p:nvSpPr>
            <p:cNvPr id="57439" name="Rectangle 95"/>
            <p:cNvSpPr>
              <a:spLocks noChangeArrowheads="1"/>
            </p:cNvSpPr>
            <p:nvPr/>
          </p:nvSpPr>
          <p:spPr bwMode="auto">
            <a:xfrm>
              <a:off x="1152" y="1392"/>
              <a:ext cx="1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nb-NO">
                  <a:solidFill>
                    <a:srgbClr val="663300"/>
                  </a:solidFill>
                </a:rPr>
                <a:t>Y</a:t>
              </a:r>
              <a:endParaRPr lang="nb-NO" sz="1000">
                <a:solidFill>
                  <a:srgbClr val="663300"/>
                </a:solidFill>
              </a:endParaRPr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1257300" y="4229100"/>
            <a:ext cx="2451100" cy="1290638"/>
            <a:chOff x="1365" y="2928"/>
            <a:chExt cx="1323" cy="754"/>
          </a:xfrm>
        </p:grpSpPr>
        <p:grpSp>
          <p:nvGrpSpPr>
            <p:cNvPr id="4" name="Group 97"/>
            <p:cNvGrpSpPr>
              <a:grpSpLocks/>
            </p:cNvGrpSpPr>
            <p:nvPr/>
          </p:nvGrpSpPr>
          <p:grpSpPr bwMode="auto">
            <a:xfrm>
              <a:off x="1365" y="2928"/>
              <a:ext cx="891" cy="754"/>
              <a:chOff x="1365" y="2928"/>
              <a:chExt cx="891" cy="754"/>
            </a:xfrm>
          </p:grpSpPr>
          <p:sp>
            <p:nvSpPr>
              <p:cNvPr id="57442" name="Oval 98"/>
              <p:cNvSpPr>
                <a:spLocks noChangeArrowheads="1"/>
              </p:cNvSpPr>
              <p:nvPr/>
            </p:nvSpPr>
            <p:spPr bwMode="auto">
              <a:xfrm rot="2949911">
                <a:off x="1755" y="3059"/>
                <a:ext cx="75" cy="88"/>
              </a:xfrm>
              <a:prstGeom prst="ellipse">
                <a:avLst/>
              </a:prstGeom>
              <a:solidFill>
                <a:srgbClr val="FF0033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3" name="Text Box 99"/>
              <p:cNvSpPr txBox="1">
                <a:spLocks noChangeArrowheads="1"/>
              </p:cNvSpPr>
              <p:nvPr/>
            </p:nvSpPr>
            <p:spPr bwMode="auto">
              <a:xfrm>
                <a:off x="1824" y="2928"/>
                <a:ext cx="43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nb-NO" sz="1800" b="1" dirty="0">
                    <a:solidFill>
                      <a:srgbClr val="663300"/>
                    </a:solidFill>
                  </a:rPr>
                  <a:t>3,4</a:t>
                </a:r>
              </a:p>
            </p:txBody>
          </p:sp>
          <p:grpSp>
            <p:nvGrpSpPr>
              <p:cNvPr id="5" name="Group 100"/>
              <p:cNvGrpSpPr>
                <a:grpSpLocks/>
              </p:cNvGrpSpPr>
              <p:nvPr/>
            </p:nvGrpSpPr>
            <p:grpSpPr bwMode="auto">
              <a:xfrm>
                <a:off x="1365" y="3106"/>
                <a:ext cx="432" cy="576"/>
                <a:chOff x="1344" y="3120"/>
                <a:chExt cx="432" cy="576"/>
              </a:xfrm>
            </p:grpSpPr>
            <p:sp>
              <p:nvSpPr>
                <p:cNvPr id="5744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776" y="312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46" name="Line 102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7447" name="Text Box 103"/>
            <p:cNvSpPr txBox="1">
              <a:spLocks noChangeArrowheads="1"/>
            </p:cNvSpPr>
            <p:nvPr/>
          </p:nvSpPr>
          <p:spPr bwMode="auto">
            <a:xfrm>
              <a:off x="1824" y="3072"/>
              <a:ext cx="8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b="1" dirty="0">
                  <a:solidFill>
                    <a:srgbClr val="663300"/>
                  </a:solidFill>
                </a:rPr>
                <a:t>Point</a:t>
              </a:r>
            </a:p>
          </p:txBody>
        </p:sp>
      </p:grp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1497013" y="2273300"/>
            <a:ext cx="3011487" cy="2419350"/>
            <a:chOff x="1495" y="1785"/>
            <a:chExt cx="1625" cy="1414"/>
          </a:xfrm>
        </p:grpSpPr>
        <p:sp>
          <p:nvSpPr>
            <p:cNvPr id="57449" name="Line 105"/>
            <p:cNvSpPr>
              <a:spLocks noChangeShapeType="1"/>
            </p:cNvSpPr>
            <p:nvPr/>
          </p:nvSpPr>
          <p:spPr bwMode="auto">
            <a:xfrm>
              <a:off x="2112" y="2256"/>
              <a:ext cx="52" cy="47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50" name="Oval 106"/>
            <p:cNvSpPr>
              <a:spLocks noChangeArrowheads="1"/>
            </p:cNvSpPr>
            <p:nvPr/>
          </p:nvSpPr>
          <p:spPr bwMode="auto">
            <a:xfrm rot="-2693919">
              <a:off x="2064" y="2160"/>
              <a:ext cx="89" cy="76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51" name="Line 107"/>
            <p:cNvSpPr>
              <a:spLocks noChangeShapeType="1"/>
            </p:cNvSpPr>
            <p:nvPr/>
          </p:nvSpPr>
          <p:spPr bwMode="auto">
            <a:xfrm rot="-2693919" flipH="1" flipV="1">
              <a:off x="2324" y="2608"/>
              <a:ext cx="150" cy="5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52" name="Oval 108"/>
            <p:cNvSpPr>
              <a:spLocks noChangeArrowheads="1"/>
            </p:cNvSpPr>
            <p:nvPr/>
          </p:nvSpPr>
          <p:spPr bwMode="auto">
            <a:xfrm rot="-2693919">
              <a:off x="1495" y="1968"/>
              <a:ext cx="89" cy="76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53" name="Line 109"/>
            <p:cNvSpPr>
              <a:spLocks noChangeShapeType="1"/>
            </p:cNvSpPr>
            <p:nvPr/>
          </p:nvSpPr>
          <p:spPr bwMode="auto">
            <a:xfrm rot="-2693919">
              <a:off x="1700" y="1857"/>
              <a:ext cx="240" cy="4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54" name="Oval 110"/>
            <p:cNvSpPr>
              <a:spLocks noChangeArrowheads="1"/>
            </p:cNvSpPr>
            <p:nvPr/>
          </p:nvSpPr>
          <p:spPr bwMode="auto">
            <a:xfrm>
              <a:off x="2119" y="2688"/>
              <a:ext cx="89" cy="76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55" name="Oval 111"/>
            <p:cNvSpPr>
              <a:spLocks noChangeArrowheads="1"/>
            </p:cNvSpPr>
            <p:nvPr/>
          </p:nvSpPr>
          <p:spPr bwMode="auto">
            <a:xfrm>
              <a:off x="2640" y="2976"/>
              <a:ext cx="89" cy="76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56" name="Text Box 112"/>
            <p:cNvSpPr txBox="1">
              <a:spLocks noChangeArrowheads="1"/>
            </p:cNvSpPr>
            <p:nvPr/>
          </p:nvSpPr>
          <p:spPr bwMode="auto">
            <a:xfrm>
              <a:off x="1536" y="1785"/>
              <a:ext cx="5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1,12</a:t>
              </a:r>
            </a:p>
          </p:txBody>
        </p:sp>
        <p:sp>
          <p:nvSpPr>
            <p:cNvPr id="57457" name="Text Box 113"/>
            <p:cNvSpPr txBox="1">
              <a:spLocks noChangeArrowheads="1"/>
            </p:cNvSpPr>
            <p:nvPr/>
          </p:nvSpPr>
          <p:spPr bwMode="auto">
            <a:xfrm>
              <a:off x="1776" y="2169"/>
              <a:ext cx="48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5,11</a:t>
              </a:r>
            </a:p>
          </p:txBody>
        </p:sp>
        <p:sp>
          <p:nvSpPr>
            <p:cNvPr id="57458" name="Text Box 114"/>
            <p:cNvSpPr txBox="1">
              <a:spLocks noChangeArrowheads="1"/>
            </p:cNvSpPr>
            <p:nvPr/>
          </p:nvSpPr>
          <p:spPr bwMode="auto">
            <a:xfrm>
              <a:off x="2208" y="2592"/>
              <a:ext cx="43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6,7</a:t>
              </a:r>
            </a:p>
          </p:txBody>
        </p:sp>
        <p:sp>
          <p:nvSpPr>
            <p:cNvPr id="57459" name="Text Box 115"/>
            <p:cNvSpPr txBox="1">
              <a:spLocks noChangeArrowheads="1"/>
            </p:cNvSpPr>
            <p:nvPr/>
          </p:nvSpPr>
          <p:spPr bwMode="auto">
            <a:xfrm>
              <a:off x="2688" y="2985"/>
              <a:ext cx="43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9,5</a:t>
              </a:r>
            </a:p>
          </p:txBody>
        </p:sp>
        <p:sp>
          <p:nvSpPr>
            <p:cNvPr id="57460" name="Text Box 116"/>
            <p:cNvSpPr txBox="1">
              <a:spLocks noChangeArrowheads="1"/>
            </p:cNvSpPr>
            <p:nvPr/>
          </p:nvSpPr>
          <p:spPr bwMode="auto">
            <a:xfrm>
              <a:off x="1776" y="2448"/>
              <a:ext cx="8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2000" b="1" dirty="0">
                  <a:solidFill>
                    <a:srgbClr val="663300"/>
                  </a:solidFill>
                </a:rPr>
                <a:t>Line</a:t>
              </a:r>
            </a:p>
          </p:txBody>
        </p:sp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2728913" y="1862138"/>
            <a:ext cx="3379787" cy="2255837"/>
            <a:chOff x="2160" y="1545"/>
            <a:chExt cx="1824" cy="1318"/>
          </a:xfrm>
        </p:grpSpPr>
        <p:sp>
          <p:nvSpPr>
            <p:cNvPr id="57462" name="Freeform 118"/>
            <p:cNvSpPr>
              <a:spLocks/>
            </p:cNvSpPr>
            <p:nvPr/>
          </p:nvSpPr>
          <p:spPr bwMode="auto">
            <a:xfrm>
              <a:off x="2496" y="1718"/>
              <a:ext cx="1037" cy="970"/>
            </a:xfrm>
            <a:custGeom>
              <a:avLst/>
              <a:gdLst/>
              <a:ahLst/>
              <a:cxnLst>
                <a:cxn ang="0">
                  <a:pos x="0" y="313"/>
                </a:cxn>
                <a:cxn ang="0">
                  <a:pos x="283" y="0"/>
                </a:cxn>
                <a:cxn ang="0">
                  <a:pos x="1037" y="302"/>
                </a:cxn>
                <a:cxn ang="0">
                  <a:pos x="881" y="970"/>
                </a:cxn>
                <a:cxn ang="0">
                  <a:pos x="593" y="634"/>
                </a:cxn>
                <a:cxn ang="0">
                  <a:pos x="0" y="313"/>
                </a:cxn>
              </a:cxnLst>
              <a:rect l="0" t="0" r="r" b="b"/>
              <a:pathLst>
                <a:path w="1037" h="970">
                  <a:moveTo>
                    <a:pt x="0" y="313"/>
                  </a:moveTo>
                  <a:lnTo>
                    <a:pt x="283" y="0"/>
                  </a:lnTo>
                  <a:lnTo>
                    <a:pt x="1037" y="302"/>
                  </a:lnTo>
                  <a:lnTo>
                    <a:pt x="881" y="970"/>
                  </a:lnTo>
                  <a:lnTo>
                    <a:pt x="593" y="634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FFCC99">
                <a:alpha val="50000"/>
              </a:srgbClr>
            </a:solidFill>
            <a:ln w="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63" name="Oval 119"/>
            <p:cNvSpPr>
              <a:spLocks noChangeArrowheads="1"/>
            </p:cNvSpPr>
            <p:nvPr/>
          </p:nvSpPr>
          <p:spPr bwMode="auto">
            <a:xfrm>
              <a:off x="3328" y="2636"/>
              <a:ext cx="68" cy="72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64" name="Oval 120"/>
            <p:cNvSpPr>
              <a:spLocks noChangeArrowheads="1"/>
            </p:cNvSpPr>
            <p:nvPr/>
          </p:nvSpPr>
          <p:spPr bwMode="auto">
            <a:xfrm>
              <a:off x="3484" y="1968"/>
              <a:ext cx="68" cy="72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65" name="Oval 121"/>
            <p:cNvSpPr>
              <a:spLocks noChangeArrowheads="1"/>
            </p:cNvSpPr>
            <p:nvPr/>
          </p:nvSpPr>
          <p:spPr bwMode="auto">
            <a:xfrm>
              <a:off x="3024" y="2304"/>
              <a:ext cx="68" cy="72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66" name="Oval 122"/>
            <p:cNvSpPr>
              <a:spLocks noChangeArrowheads="1"/>
            </p:cNvSpPr>
            <p:nvPr/>
          </p:nvSpPr>
          <p:spPr bwMode="auto">
            <a:xfrm>
              <a:off x="2448" y="1968"/>
              <a:ext cx="68" cy="72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467" name="Text Box 123"/>
            <p:cNvSpPr txBox="1">
              <a:spLocks noChangeArrowheads="1"/>
            </p:cNvSpPr>
            <p:nvPr/>
          </p:nvSpPr>
          <p:spPr bwMode="auto">
            <a:xfrm>
              <a:off x="3408" y="1776"/>
              <a:ext cx="5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15,12</a:t>
              </a:r>
            </a:p>
          </p:txBody>
        </p:sp>
        <p:sp>
          <p:nvSpPr>
            <p:cNvPr id="57468" name="Text Box 124"/>
            <p:cNvSpPr txBox="1">
              <a:spLocks noChangeArrowheads="1"/>
            </p:cNvSpPr>
            <p:nvPr/>
          </p:nvSpPr>
          <p:spPr bwMode="auto">
            <a:xfrm>
              <a:off x="2736" y="1545"/>
              <a:ext cx="5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10,14</a:t>
              </a:r>
            </a:p>
          </p:txBody>
        </p:sp>
        <p:sp>
          <p:nvSpPr>
            <p:cNvPr id="57469" name="Text Box 125"/>
            <p:cNvSpPr txBox="1">
              <a:spLocks noChangeArrowheads="1"/>
            </p:cNvSpPr>
            <p:nvPr/>
          </p:nvSpPr>
          <p:spPr bwMode="auto">
            <a:xfrm>
              <a:off x="2160" y="1785"/>
              <a:ext cx="5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8,12</a:t>
              </a:r>
            </a:p>
          </p:txBody>
        </p:sp>
        <p:sp>
          <p:nvSpPr>
            <p:cNvPr id="57470" name="Text Box 126"/>
            <p:cNvSpPr txBox="1">
              <a:spLocks noChangeArrowheads="1"/>
            </p:cNvSpPr>
            <p:nvPr/>
          </p:nvSpPr>
          <p:spPr bwMode="auto">
            <a:xfrm>
              <a:off x="2640" y="2313"/>
              <a:ext cx="5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12,10</a:t>
              </a:r>
            </a:p>
          </p:txBody>
        </p:sp>
        <p:sp>
          <p:nvSpPr>
            <p:cNvPr id="57471" name="Text Box 127"/>
            <p:cNvSpPr txBox="1">
              <a:spLocks noChangeArrowheads="1"/>
            </p:cNvSpPr>
            <p:nvPr/>
          </p:nvSpPr>
          <p:spPr bwMode="auto">
            <a:xfrm>
              <a:off x="3024" y="2649"/>
              <a:ext cx="5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800" b="1">
                  <a:solidFill>
                    <a:srgbClr val="663300"/>
                  </a:solidFill>
                </a:rPr>
                <a:t>14,7</a:t>
              </a:r>
            </a:p>
          </p:txBody>
        </p:sp>
        <p:sp>
          <p:nvSpPr>
            <p:cNvPr id="57472" name="Text Box 128"/>
            <p:cNvSpPr txBox="1">
              <a:spLocks noChangeArrowheads="1"/>
            </p:cNvSpPr>
            <p:nvPr/>
          </p:nvSpPr>
          <p:spPr bwMode="auto">
            <a:xfrm>
              <a:off x="2928" y="2064"/>
              <a:ext cx="10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600" b="1" dirty="0">
                  <a:solidFill>
                    <a:srgbClr val="663300"/>
                  </a:solidFill>
                </a:rPr>
                <a:t>Polygon</a:t>
              </a:r>
              <a:endParaRPr lang="nb-NO" sz="1400" b="1" dirty="0">
                <a:solidFill>
                  <a:srgbClr val="663300"/>
                </a:solidFill>
              </a:endParaRPr>
            </a:p>
          </p:txBody>
        </p:sp>
        <p:sp>
          <p:nvSpPr>
            <p:cNvPr id="57473" name="Oval 129"/>
            <p:cNvSpPr>
              <a:spLocks noChangeArrowheads="1"/>
            </p:cNvSpPr>
            <p:nvPr/>
          </p:nvSpPr>
          <p:spPr bwMode="auto">
            <a:xfrm>
              <a:off x="2736" y="1680"/>
              <a:ext cx="68" cy="72"/>
            </a:xfrm>
            <a:prstGeom prst="ellipse">
              <a:avLst/>
            </a:prstGeom>
            <a:solidFill>
              <a:srgbClr val="FF00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57476" name="Text Box 132"/>
          <p:cNvSpPr txBox="1">
            <a:spLocks noChangeArrowheads="1"/>
          </p:cNvSpPr>
          <p:nvPr/>
        </p:nvSpPr>
        <p:spPr bwMode="auto">
          <a:xfrm>
            <a:off x="6227763" y="4724400"/>
            <a:ext cx="208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 dirty="0">
                <a:solidFill>
                  <a:srgbClr val="002060"/>
                </a:solidFill>
              </a:rPr>
              <a:t>نظام احداثي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8B0F-B151-4487-8AE3-A189229A2989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428604"/>
            <a:ext cx="8713787" cy="1500198"/>
          </a:xfrm>
        </p:spPr>
        <p:txBody>
          <a:bodyPr>
            <a:normAutofit fontScale="90000"/>
          </a:bodyPr>
          <a:lstStyle/>
          <a:p>
            <a:r>
              <a:rPr lang="ar-IQ" sz="5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ar-IQ" sz="5400" b="1" dirty="0" smtClean="0">
                <a:latin typeface="Tahoma" pitchFamily="34" charset="0"/>
                <a:cs typeface="Tahoma" pitchFamily="34" charset="0"/>
              </a:rPr>
            </a:br>
            <a:r>
              <a:rPr lang="ar-SA" sz="5400" b="1" dirty="0" smtClean="0">
                <a:latin typeface="Tahoma" pitchFamily="34" charset="0"/>
                <a:cs typeface="Tahoma" pitchFamily="34" charset="0"/>
              </a:rPr>
              <a:t>نظم المعلومات الجغرافية</a:t>
            </a:r>
            <a:r>
              <a:rPr lang="en-US" sz="5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6600" b="1" dirty="0" smtClean="0">
                <a:solidFill>
                  <a:srgbClr val="002060"/>
                </a:solidFill>
              </a:rPr>
              <a:t>GIS</a:t>
            </a:r>
            <a:r>
              <a:rPr lang="ar-SA" sz="6600" dirty="0" smtClean="0">
                <a:solidFill>
                  <a:srgbClr val="002060"/>
                </a:solidFill>
              </a:rPr>
              <a:t> </a:t>
            </a:r>
            <a:r>
              <a:rPr lang="ar-SA" sz="6600" dirty="0"/>
              <a:t/>
            </a:r>
            <a:br>
              <a:rPr lang="ar-SA" sz="6600" dirty="0"/>
            </a:br>
            <a:r>
              <a:rPr lang="ar-SA" dirty="0"/>
              <a:t/>
            </a:r>
            <a:br>
              <a:rPr lang="ar-SA" dirty="0"/>
            </a:br>
            <a:endParaRPr lang="en-US" altLang="en-US" dirty="0"/>
          </a:p>
        </p:txBody>
      </p:sp>
      <p:pic>
        <p:nvPicPr>
          <p:cNvPr id="2143" name="Picture 95" descr="Single_All_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379122"/>
            <a:ext cx="2736155" cy="3713703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144" name="Picture 96" descr="topograph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832" y="1929467"/>
            <a:ext cx="3344143" cy="2939396"/>
          </a:xfrm>
          <a:prstGeom prst="rect">
            <a:avLst/>
          </a:prstGeom>
          <a:noFill/>
        </p:spPr>
      </p:pic>
      <p:pic>
        <p:nvPicPr>
          <p:cNvPr id="2145" name="Picture 97" descr="3d_Map_N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981450"/>
            <a:ext cx="34194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1A-3073-4CA0-BD10-7E7E011C9E82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920037" cy="1143000"/>
          </a:xfrm>
        </p:spPr>
        <p:txBody>
          <a:bodyPr/>
          <a:lstStyle/>
          <a:p>
            <a:pPr rtl="1"/>
            <a:r>
              <a:rPr lang="ar-KW" sz="4000" b="1"/>
              <a:t>التوقيع المكاني للبكسلات في ال </a:t>
            </a:r>
            <a:r>
              <a:rPr lang="en-US" sz="4000" b="1"/>
              <a:t>Raster GIS</a:t>
            </a:r>
          </a:p>
        </p:txBody>
      </p:sp>
      <p:pic>
        <p:nvPicPr>
          <p:cNvPr id="76803" name="Picture 3" descr="cellek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42" t="6696" r="7646" b="5687"/>
          <a:stretch>
            <a:fillRect/>
          </a:stretch>
        </p:blipFill>
        <p:spPr bwMode="auto">
          <a:xfrm>
            <a:off x="823913" y="1185863"/>
            <a:ext cx="4967287" cy="50514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6804" name="Picture 4" descr="celleko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513" y="1828800"/>
            <a:ext cx="3722687" cy="29225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300788" y="1325563"/>
            <a:ext cx="2303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/>
              <a:t>مصفوفة أفقية</a:t>
            </a:r>
            <a:endParaRPr lang="en-US" sz="2800" b="1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084888" y="515778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/>
              <a:t>مصفوفة رأسية</a:t>
            </a:r>
            <a:endParaRPr lang="en-US" sz="2800" b="1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 flipV="1">
            <a:off x="5508625" y="4581525"/>
            <a:ext cx="792163" cy="7921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6300788" y="1557338"/>
            <a:ext cx="503237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547813" y="184467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b="1">
                <a:solidFill>
                  <a:schemeClr val="bg1"/>
                </a:solidFill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771775" y="1844675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b="1">
                <a:solidFill>
                  <a:schemeClr val="bg1"/>
                </a:solidFill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195513" y="119697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b="1">
                <a:solidFill>
                  <a:schemeClr val="bg1"/>
                </a:solidFill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211638" y="522922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b="1">
                <a:solidFill>
                  <a:schemeClr val="bg1"/>
                </a:solidFill>
              </a:rPr>
              <a:t>3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2771775" y="44370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b="1">
                <a:solidFill>
                  <a:schemeClr val="bg1"/>
                </a:solidFill>
              </a:rPr>
              <a:t>2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CCF-DD4C-4726-B298-C9A9D5A3B4B4}" type="slidenum">
              <a:rPr lang="ar-SA" altLang="en-US"/>
              <a:pPr/>
              <a:t>21</a:t>
            </a:fld>
            <a:endParaRPr lang="en-US" altLang="en-US"/>
          </a:p>
        </p:txBody>
      </p:sp>
      <p:graphicFrame>
        <p:nvGraphicFramePr>
          <p:cNvPr id="616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51013"/>
              </p:ext>
            </p:extLst>
          </p:nvPr>
        </p:nvGraphicFramePr>
        <p:xfrm>
          <a:off x="1476375" y="2708275"/>
          <a:ext cx="6629400" cy="1021588"/>
        </p:xfrm>
        <a:graphic>
          <a:graphicData uri="http://schemas.openxmlformats.org/drawingml/2006/table">
            <a:tbl>
              <a:tblPr/>
              <a:tblGrid>
                <a:gridCol w="1325563"/>
                <a:gridCol w="731837"/>
                <a:gridCol w="1143000"/>
                <a:gridCol w="1219200"/>
                <a:gridCol w="22098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Geometry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Attributes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Co-ordinates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Point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4, 3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(One single point)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1462" name="Line 22"/>
          <p:cNvSpPr>
            <a:spLocks noChangeShapeType="1"/>
          </p:cNvSpPr>
          <p:nvPr/>
        </p:nvSpPr>
        <p:spPr bwMode="auto">
          <a:xfrm flipV="1">
            <a:off x="2036763" y="449263"/>
            <a:ext cx="0" cy="200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2009775" y="2438400"/>
            <a:ext cx="33369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2193925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2352675" y="2386013"/>
            <a:ext cx="1588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2509838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2667000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2825750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2982913" y="2386013"/>
            <a:ext cx="31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3141663" y="2386013"/>
            <a:ext cx="1587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3298825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3455988" y="2386013"/>
            <a:ext cx="31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3614738" y="2386013"/>
            <a:ext cx="1587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3775075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3932238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4090988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>
            <a:off x="4248150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8" name="Line 38"/>
          <p:cNvSpPr>
            <a:spLocks noChangeShapeType="1"/>
          </p:cNvSpPr>
          <p:nvPr/>
        </p:nvSpPr>
        <p:spPr bwMode="auto">
          <a:xfrm>
            <a:off x="4405313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9" name="Line 39"/>
          <p:cNvSpPr>
            <a:spLocks noChangeShapeType="1"/>
          </p:cNvSpPr>
          <p:nvPr/>
        </p:nvSpPr>
        <p:spPr bwMode="auto">
          <a:xfrm>
            <a:off x="4564063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0" name="Line 40"/>
          <p:cNvSpPr>
            <a:spLocks noChangeShapeType="1"/>
          </p:cNvSpPr>
          <p:nvPr/>
        </p:nvSpPr>
        <p:spPr bwMode="auto">
          <a:xfrm>
            <a:off x="4721225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1" name="Line 41"/>
          <p:cNvSpPr>
            <a:spLocks noChangeShapeType="1"/>
          </p:cNvSpPr>
          <p:nvPr/>
        </p:nvSpPr>
        <p:spPr bwMode="auto">
          <a:xfrm>
            <a:off x="4879975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2" name="Line 42"/>
          <p:cNvSpPr>
            <a:spLocks noChangeShapeType="1"/>
          </p:cNvSpPr>
          <p:nvPr/>
        </p:nvSpPr>
        <p:spPr bwMode="auto">
          <a:xfrm>
            <a:off x="5037138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3" name="Line 43"/>
          <p:cNvSpPr>
            <a:spLocks noChangeShapeType="1"/>
          </p:cNvSpPr>
          <p:nvPr/>
        </p:nvSpPr>
        <p:spPr bwMode="auto">
          <a:xfrm>
            <a:off x="5194300" y="238601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4" name="Line 44"/>
          <p:cNvSpPr>
            <a:spLocks noChangeShapeType="1"/>
          </p:cNvSpPr>
          <p:nvPr/>
        </p:nvSpPr>
        <p:spPr bwMode="auto">
          <a:xfrm flipH="1">
            <a:off x="1958975" y="1546225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5" name="Line 45"/>
          <p:cNvSpPr>
            <a:spLocks noChangeShapeType="1"/>
          </p:cNvSpPr>
          <p:nvPr/>
        </p:nvSpPr>
        <p:spPr bwMode="auto">
          <a:xfrm flipH="1">
            <a:off x="1958975" y="1676400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6" name="Line 46"/>
          <p:cNvSpPr>
            <a:spLocks noChangeShapeType="1"/>
          </p:cNvSpPr>
          <p:nvPr/>
        </p:nvSpPr>
        <p:spPr bwMode="auto">
          <a:xfrm flipH="1">
            <a:off x="1958975" y="1804988"/>
            <a:ext cx="1571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7" name="Line 47"/>
          <p:cNvSpPr>
            <a:spLocks noChangeShapeType="1"/>
          </p:cNvSpPr>
          <p:nvPr/>
        </p:nvSpPr>
        <p:spPr bwMode="auto">
          <a:xfrm flipH="1">
            <a:off x="1958975" y="1933575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8" name="Line 48"/>
          <p:cNvSpPr>
            <a:spLocks noChangeShapeType="1"/>
          </p:cNvSpPr>
          <p:nvPr/>
        </p:nvSpPr>
        <p:spPr bwMode="auto">
          <a:xfrm flipH="1">
            <a:off x="1958975" y="2063750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9" name="Line 49"/>
          <p:cNvSpPr>
            <a:spLocks noChangeShapeType="1"/>
          </p:cNvSpPr>
          <p:nvPr/>
        </p:nvSpPr>
        <p:spPr bwMode="auto">
          <a:xfrm flipH="1">
            <a:off x="1958975" y="2192338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 flipH="1">
            <a:off x="1958975" y="2322513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1" name="Line 51"/>
          <p:cNvSpPr>
            <a:spLocks noChangeShapeType="1"/>
          </p:cNvSpPr>
          <p:nvPr/>
        </p:nvSpPr>
        <p:spPr bwMode="auto">
          <a:xfrm flipH="1">
            <a:off x="1958975" y="642938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2" name="Line 52"/>
          <p:cNvSpPr>
            <a:spLocks noChangeShapeType="1"/>
          </p:cNvSpPr>
          <p:nvPr/>
        </p:nvSpPr>
        <p:spPr bwMode="auto">
          <a:xfrm flipH="1">
            <a:off x="1958975" y="773113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3" name="Line 53"/>
          <p:cNvSpPr>
            <a:spLocks noChangeShapeType="1"/>
          </p:cNvSpPr>
          <p:nvPr/>
        </p:nvSpPr>
        <p:spPr bwMode="auto">
          <a:xfrm flipH="1">
            <a:off x="1958975" y="901700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4" name="Line 54"/>
          <p:cNvSpPr>
            <a:spLocks noChangeShapeType="1"/>
          </p:cNvSpPr>
          <p:nvPr/>
        </p:nvSpPr>
        <p:spPr bwMode="auto">
          <a:xfrm flipH="1">
            <a:off x="1958975" y="1030288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5" name="Line 55"/>
          <p:cNvSpPr>
            <a:spLocks noChangeShapeType="1"/>
          </p:cNvSpPr>
          <p:nvPr/>
        </p:nvSpPr>
        <p:spPr bwMode="auto">
          <a:xfrm flipH="1">
            <a:off x="1958975" y="1158875"/>
            <a:ext cx="1571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 flipH="1">
            <a:off x="1958975" y="1289050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7" name="Line 57"/>
          <p:cNvSpPr>
            <a:spLocks noChangeShapeType="1"/>
          </p:cNvSpPr>
          <p:nvPr/>
        </p:nvSpPr>
        <p:spPr bwMode="auto">
          <a:xfrm flipH="1">
            <a:off x="1958975" y="1419225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8" name="Oval 58"/>
          <p:cNvSpPr>
            <a:spLocks noChangeArrowheads="1"/>
          </p:cNvSpPr>
          <p:nvPr/>
        </p:nvSpPr>
        <p:spPr bwMode="auto">
          <a:xfrm rot="2949911">
            <a:off x="2474913" y="1876425"/>
            <a:ext cx="69850" cy="98425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033588" y="1928813"/>
            <a:ext cx="481012" cy="541337"/>
            <a:chOff x="1344" y="3120"/>
            <a:chExt cx="432" cy="576"/>
          </a:xfrm>
        </p:grpSpPr>
        <p:sp>
          <p:nvSpPr>
            <p:cNvPr id="61500" name="Line 60"/>
            <p:cNvSpPr>
              <a:spLocks noChangeShapeType="1"/>
            </p:cNvSpPr>
            <p:nvPr/>
          </p:nvSpPr>
          <p:spPr bwMode="auto">
            <a:xfrm flipV="1">
              <a:off x="1776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Line 61"/>
            <p:cNvSpPr>
              <a:spLocks noChangeShapeType="1"/>
            </p:cNvSpPr>
            <p:nvPr/>
          </p:nvSpPr>
          <p:spPr bwMode="auto">
            <a:xfrm>
              <a:off x="1344" y="31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2" name="Line 62"/>
          <p:cNvSpPr>
            <a:spLocks noChangeShapeType="1"/>
          </p:cNvSpPr>
          <p:nvPr/>
        </p:nvSpPr>
        <p:spPr bwMode="auto">
          <a:xfrm>
            <a:off x="2863850" y="1128713"/>
            <a:ext cx="57150" cy="442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3" name="Oval 63"/>
          <p:cNvSpPr>
            <a:spLocks noChangeArrowheads="1"/>
          </p:cNvSpPr>
          <p:nvPr/>
        </p:nvSpPr>
        <p:spPr bwMode="auto">
          <a:xfrm rot="-2693919">
            <a:off x="2809875" y="1038225"/>
            <a:ext cx="100013" cy="71438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4" name="Line 64"/>
          <p:cNvSpPr>
            <a:spLocks noChangeShapeType="1"/>
          </p:cNvSpPr>
          <p:nvPr/>
        </p:nvSpPr>
        <p:spPr bwMode="auto">
          <a:xfrm rot="-2693919" flipH="1" flipV="1">
            <a:off x="3098800" y="1460500"/>
            <a:ext cx="166688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5" name="Oval 65"/>
          <p:cNvSpPr>
            <a:spLocks noChangeArrowheads="1"/>
          </p:cNvSpPr>
          <p:nvPr/>
        </p:nvSpPr>
        <p:spPr bwMode="auto">
          <a:xfrm rot="-2693919">
            <a:off x="2178050" y="857250"/>
            <a:ext cx="98425" cy="71438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6" name="Line 66"/>
          <p:cNvSpPr>
            <a:spLocks noChangeShapeType="1"/>
          </p:cNvSpPr>
          <p:nvPr/>
        </p:nvSpPr>
        <p:spPr bwMode="auto">
          <a:xfrm rot="-2693919">
            <a:off x="2405063" y="754063"/>
            <a:ext cx="266700" cy="452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7" name="Oval 67"/>
          <p:cNvSpPr>
            <a:spLocks noChangeArrowheads="1"/>
          </p:cNvSpPr>
          <p:nvPr/>
        </p:nvSpPr>
        <p:spPr bwMode="auto">
          <a:xfrm>
            <a:off x="2871788" y="1535113"/>
            <a:ext cx="98425" cy="71437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8" name="Oval 68"/>
          <p:cNvSpPr>
            <a:spLocks noChangeArrowheads="1"/>
          </p:cNvSpPr>
          <p:nvPr/>
        </p:nvSpPr>
        <p:spPr bwMode="auto">
          <a:xfrm>
            <a:off x="3449638" y="1806575"/>
            <a:ext cx="100012" cy="71438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9" name="Freeform 69"/>
          <p:cNvSpPr>
            <a:spLocks/>
          </p:cNvSpPr>
          <p:nvPr/>
        </p:nvSpPr>
        <p:spPr bwMode="auto">
          <a:xfrm>
            <a:off x="3289300" y="622300"/>
            <a:ext cx="1154113" cy="912813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283" y="0"/>
              </a:cxn>
              <a:cxn ang="0">
                <a:pos x="1037" y="302"/>
              </a:cxn>
              <a:cxn ang="0">
                <a:pos x="881" y="970"/>
              </a:cxn>
              <a:cxn ang="0">
                <a:pos x="593" y="634"/>
              </a:cxn>
              <a:cxn ang="0">
                <a:pos x="0" y="313"/>
              </a:cxn>
            </a:cxnLst>
            <a:rect l="0" t="0" r="r" b="b"/>
            <a:pathLst>
              <a:path w="1037" h="970">
                <a:moveTo>
                  <a:pt x="0" y="313"/>
                </a:moveTo>
                <a:lnTo>
                  <a:pt x="283" y="0"/>
                </a:lnTo>
                <a:lnTo>
                  <a:pt x="1037" y="302"/>
                </a:lnTo>
                <a:lnTo>
                  <a:pt x="881" y="970"/>
                </a:lnTo>
                <a:lnTo>
                  <a:pt x="593" y="634"/>
                </a:lnTo>
                <a:lnTo>
                  <a:pt x="0" y="313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0" name="Oval 70"/>
          <p:cNvSpPr>
            <a:spLocks noChangeArrowheads="1"/>
          </p:cNvSpPr>
          <p:nvPr/>
        </p:nvSpPr>
        <p:spPr bwMode="auto">
          <a:xfrm>
            <a:off x="4216400" y="1485900"/>
            <a:ext cx="76200" cy="68263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1" name="Oval 71"/>
          <p:cNvSpPr>
            <a:spLocks noChangeArrowheads="1"/>
          </p:cNvSpPr>
          <p:nvPr/>
        </p:nvSpPr>
        <p:spPr bwMode="auto">
          <a:xfrm>
            <a:off x="4391025" y="857250"/>
            <a:ext cx="74613" cy="68263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2" name="Oval 72"/>
          <p:cNvSpPr>
            <a:spLocks noChangeArrowheads="1"/>
          </p:cNvSpPr>
          <p:nvPr/>
        </p:nvSpPr>
        <p:spPr bwMode="auto">
          <a:xfrm>
            <a:off x="3879850" y="1173163"/>
            <a:ext cx="74613" cy="68262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3" name="Oval 73"/>
          <p:cNvSpPr>
            <a:spLocks noChangeArrowheads="1"/>
          </p:cNvSpPr>
          <p:nvPr/>
        </p:nvSpPr>
        <p:spPr bwMode="auto">
          <a:xfrm>
            <a:off x="3236913" y="857250"/>
            <a:ext cx="74612" cy="68263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4" name="Oval 74"/>
          <p:cNvSpPr>
            <a:spLocks noChangeArrowheads="1"/>
          </p:cNvSpPr>
          <p:nvPr/>
        </p:nvSpPr>
        <p:spPr bwMode="auto">
          <a:xfrm>
            <a:off x="3556000" y="585788"/>
            <a:ext cx="76200" cy="68262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5" name="Text Box 75"/>
          <p:cNvSpPr txBox="1">
            <a:spLocks noChangeArrowheads="1"/>
          </p:cNvSpPr>
          <p:nvPr/>
        </p:nvSpPr>
        <p:spPr bwMode="auto">
          <a:xfrm>
            <a:off x="5424488" y="22129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kumimoji="1" lang="nb-NO" b="1">
                <a:solidFill>
                  <a:schemeClr val="tx2"/>
                </a:solidFill>
                <a:latin typeface="Arial" charset="0"/>
              </a:rPr>
              <a:t>x</a:t>
            </a:r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1476375" y="444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kumimoji="1" lang="nb-NO" b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2543175" y="17605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kumimoji="1" lang="nb-NO" sz="1200" b="1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2970213" y="12192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kumimoji="1" lang="nb-NO" sz="1200" b="1">
                <a:solidFill>
                  <a:schemeClr val="tx2"/>
                </a:solidFill>
                <a:latin typeface="Arial" charset="0"/>
              </a:rPr>
              <a:t>10</a:t>
            </a:r>
          </a:p>
        </p:txBody>
      </p:sp>
      <p:sp>
        <p:nvSpPr>
          <p:cNvPr id="61519" name="Text Box 79"/>
          <p:cNvSpPr txBox="1">
            <a:spLocks noChangeArrowheads="1"/>
          </p:cNvSpPr>
          <p:nvPr/>
        </p:nvSpPr>
        <p:spPr bwMode="auto">
          <a:xfrm>
            <a:off x="4037013" y="406400"/>
            <a:ext cx="436562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kumimoji="1" lang="nb-NO" sz="1200">
                <a:solidFill>
                  <a:schemeClr val="tx2"/>
                </a:solidFill>
                <a:latin typeface="Arial" charset="0"/>
              </a:rPr>
              <a:t>100</a:t>
            </a:r>
          </a:p>
        </p:txBody>
      </p:sp>
      <p:graphicFrame>
        <p:nvGraphicFramePr>
          <p:cNvPr id="61716" name="Group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69577"/>
              </p:ext>
            </p:extLst>
          </p:nvPr>
        </p:nvGraphicFramePr>
        <p:xfrm>
          <a:off x="1471613" y="3933825"/>
          <a:ext cx="6629400" cy="1021588"/>
        </p:xfrm>
        <a:graphic>
          <a:graphicData uri="http://schemas.openxmlformats.org/drawingml/2006/table">
            <a:tbl>
              <a:tblPr/>
              <a:tblGrid>
                <a:gridCol w="1325562"/>
                <a:gridCol w="731838"/>
                <a:gridCol w="1143000"/>
                <a:gridCol w="1219200"/>
                <a:gridCol w="22098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Geometry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Attributes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Co-ordinates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 11,5 …….. 5,9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(String)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733" name="Group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21895"/>
              </p:ext>
            </p:extLst>
          </p:nvPr>
        </p:nvGraphicFramePr>
        <p:xfrm>
          <a:off x="1471613" y="5157788"/>
          <a:ext cx="6629400" cy="1021588"/>
        </p:xfrm>
        <a:graphic>
          <a:graphicData uri="http://schemas.openxmlformats.org/drawingml/2006/table">
            <a:tbl>
              <a:tblPr/>
              <a:tblGrid>
                <a:gridCol w="1325562"/>
                <a:gridCol w="731838"/>
                <a:gridCol w="1143000"/>
                <a:gridCol w="1219200"/>
                <a:gridCol w="22098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Geometry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Attributes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Co-ordinates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Polygon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14,10 12,14 ….14,10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(Closed polygon)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649" name="AutoShape 209"/>
          <p:cNvSpPr>
            <a:spLocks noChangeArrowheads="1"/>
          </p:cNvSpPr>
          <p:nvPr/>
        </p:nvSpPr>
        <p:spPr bwMode="auto">
          <a:xfrm>
            <a:off x="539750" y="1989138"/>
            <a:ext cx="863600" cy="15113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50" name="Text Box 210"/>
          <p:cNvSpPr txBox="1">
            <a:spLocks noChangeArrowheads="1"/>
          </p:cNvSpPr>
          <p:nvPr/>
        </p:nvSpPr>
        <p:spPr bwMode="auto">
          <a:xfrm>
            <a:off x="5508625" y="333375"/>
            <a:ext cx="31670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>
                <a:solidFill>
                  <a:schemeClr val="tx2"/>
                </a:solidFill>
              </a:rPr>
              <a:t>المعلومات المكانية والمعلومات الوصفية في ال </a:t>
            </a:r>
            <a:r>
              <a:rPr lang="en-US" sz="3200" b="1">
                <a:solidFill>
                  <a:schemeClr val="tx2"/>
                </a:solidFill>
              </a:rPr>
              <a:t>Vector 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2" grpId="0" animBg="1"/>
      <p:bldP spid="61504" grpId="0" animBg="1"/>
      <p:bldP spid="61506" grpId="0" animBg="1"/>
      <p:bldP spid="61509" grpId="0" animBg="1"/>
      <p:bldP spid="61517" grpId="0"/>
      <p:bldP spid="61518" grpId="0"/>
      <p:bldP spid="61519" grpId="0"/>
      <p:bldP spid="616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Layers_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39788"/>
            <a:ext cx="9144000" cy="5400675"/>
          </a:xfrm>
          <a:solidFill>
            <a:srgbClr val="FFFF00"/>
          </a:solidFill>
          <a:ln/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467147" y="1405371"/>
            <a:ext cx="4248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 dirty="0">
                <a:solidFill>
                  <a:srgbClr val="002060"/>
                </a:solidFill>
              </a:rPr>
              <a:t>الخريطة = المعلومات المكانية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106784" y="2063752"/>
            <a:ext cx="4608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 dirty="0">
                <a:solidFill>
                  <a:srgbClr val="002060"/>
                </a:solidFill>
              </a:rPr>
              <a:t>الجدول = المعلومات الوصفية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268538" y="1989138"/>
            <a:ext cx="647700" cy="2519362"/>
          </a:xfrm>
          <a:prstGeom prst="curvedRightArrow">
            <a:avLst>
              <a:gd name="adj1" fmla="val 77794"/>
              <a:gd name="adj2" fmla="val 155588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19431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>
                <a:solidFill>
                  <a:schemeClr val="bg1"/>
                </a:solidFill>
              </a:rPr>
              <a:t>الربط بين المكانية والوصفية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>
                <a:solidFill>
                  <a:schemeClr val="tx2"/>
                </a:solidFill>
              </a:rPr>
              <a:t>مثال للربط بين المعلومات المكانية والوصفية في ال </a:t>
            </a:r>
            <a:r>
              <a:rPr lang="en-US" sz="3200" b="1">
                <a:solidFill>
                  <a:schemeClr val="tx2"/>
                </a:solidFill>
              </a:rPr>
              <a:t>Vector GIS</a:t>
            </a: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3851275" y="1125538"/>
            <a:ext cx="863600" cy="358775"/>
          </a:xfrm>
          <a:prstGeom prst="leftArrow">
            <a:avLst>
              <a:gd name="adj1" fmla="val 50000"/>
              <a:gd name="adj2" fmla="val 6017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4067175" y="2420938"/>
            <a:ext cx="64928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  <p:bldP spid="78853" grpId="0" animBg="1"/>
      <p:bldP spid="78856" grpId="0" animBg="1"/>
      <p:bldP spid="788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F83B-9F47-43B5-9257-9E834E66321A}" type="slidenum">
              <a:rPr lang="ar-SA" altLang="en-US"/>
              <a:pPr/>
              <a:t>23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569325" cy="1143000"/>
          </a:xfrm>
        </p:spPr>
        <p:txBody>
          <a:bodyPr/>
          <a:lstStyle/>
          <a:p>
            <a:pPr rtl="1"/>
            <a:r>
              <a:rPr lang="ar-KW" sz="4000" b="1"/>
              <a:t>المعلومات المكانية والوصفية في ال </a:t>
            </a:r>
            <a:r>
              <a:rPr lang="en-US" sz="4000" b="1"/>
              <a:t>Raster GIS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11638" y="3141663"/>
            <a:ext cx="4570412" cy="3114675"/>
            <a:chOff x="2688" y="1728"/>
            <a:chExt cx="2879" cy="1962"/>
          </a:xfrm>
        </p:grpSpPr>
        <p:pic>
          <p:nvPicPr>
            <p:cNvPr id="77828" name="Picture 4" descr="celleskjema"/>
            <p:cNvPicPr>
              <a:picLocks noChangeAspect="1" noChangeArrowheads="1"/>
            </p:cNvPicPr>
            <p:nvPr/>
          </p:nvPicPr>
          <p:blipFill>
            <a:blip r:embed="rId3"/>
            <a:srcRect l="4608" t="2805" r="3104"/>
            <a:stretch>
              <a:fillRect/>
            </a:stretch>
          </p:blipFill>
          <p:spPr bwMode="auto">
            <a:xfrm>
              <a:off x="2688" y="1728"/>
              <a:ext cx="2879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29" name="Text Box 5"/>
            <p:cNvSpPr txBox="1">
              <a:spLocks noChangeArrowheads="1"/>
            </p:cNvSpPr>
            <p:nvPr/>
          </p:nvSpPr>
          <p:spPr bwMode="auto">
            <a:xfrm>
              <a:off x="2753" y="1766"/>
              <a:ext cx="62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kumimoji="1" lang="en-GB" sz="1800">
                  <a:solidFill>
                    <a:schemeClr val="bg2"/>
                  </a:solidFill>
                  <a:latin typeface="Arial" charset="0"/>
                </a:rPr>
                <a:t>Cell No.</a:t>
              </a:r>
            </a:p>
          </p:txBody>
        </p:sp>
        <p:sp>
          <p:nvSpPr>
            <p:cNvPr id="77830" name="Text Box 6"/>
            <p:cNvSpPr txBox="1">
              <a:spLocks noChangeArrowheads="1"/>
            </p:cNvSpPr>
            <p:nvPr/>
          </p:nvSpPr>
          <p:spPr bwMode="auto">
            <a:xfrm>
              <a:off x="3456" y="1776"/>
              <a:ext cx="76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/>
              <a:r>
                <a:rPr kumimoji="1" lang="en-GB" sz="1800">
                  <a:solidFill>
                    <a:schemeClr val="bg2"/>
                  </a:solidFill>
                  <a:latin typeface="Arial" charset="0"/>
                </a:rPr>
                <a:t>Cell value</a:t>
              </a:r>
            </a:p>
          </p:txBody>
        </p:sp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4368" y="1762"/>
              <a:ext cx="1003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/>
              <a:r>
                <a:rPr kumimoji="1" lang="en-GB" sz="1800">
                  <a:solidFill>
                    <a:schemeClr val="bg2"/>
                  </a:solidFill>
                  <a:latin typeface="Arial" charset="0"/>
                </a:rPr>
                <a:t>Code list</a:t>
              </a:r>
            </a:p>
          </p:txBody>
        </p:sp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4662" y="2084"/>
              <a:ext cx="858" cy="2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762000" eaLnBrk="0" hangingPunct="0"/>
              <a:r>
                <a:rPr kumimoji="1" lang="en-GB" sz="1600">
                  <a:solidFill>
                    <a:schemeClr val="bg2"/>
                  </a:solidFill>
                  <a:latin typeface="Arial" charset="0"/>
                </a:rPr>
                <a:t>Not mapped</a:t>
              </a:r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4718" y="2324"/>
              <a:ext cx="562" cy="1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762000" eaLnBrk="0" hangingPunct="0"/>
              <a:r>
                <a:rPr kumimoji="1" lang="en-GB" sz="1600">
                  <a:solidFill>
                    <a:schemeClr val="bg2"/>
                  </a:solidFill>
                  <a:latin typeface="Arial" charset="0"/>
                </a:rPr>
                <a:t>Forest</a:t>
              </a:r>
            </a:p>
          </p:txBody>
        </p:sp>
        <p:sp>
          <p:nvSpPr>
            <p:cNvPr id="77834" name="Text Box 10"/>
            <p:cNvSpPr txBox="1">
              <a:spLocks noChangeArrowheads="1"/>
            </p:cNvSpPr>
            <p:nvPr/>
          </p:nvSpPr>
          <p:spPr bwMode="auto">
            <a:xfrm>
              <a:off x="4704" y="2544"/>
              <a:ext cx="672" cy="1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762000" eaLnBrk="0" hangingPunct="0"/>
              <a:r>
                <a:rPr kumimoji="1" lang="en-GB" sz="1600">
                  <a:solidFill>
                    <a:schemeClr val="bg2"/>
                  </a:solidFill>
                  <a:latin typeface="Arial" charset="0"/>
                </a:rPr>
                <a:t>Road</a:t>
              </a:r>
            </a:p>
          </p:txBody>
        </p:sp>
        <p:sp>
          <p:nvSpPr>
            <p:cNvPr id="77835" name="Text Box 11"/>
            <p:cNvSpPr txBox="1">
              <a:spLocks noChangeArrowheads="1"/>
            </p:cNvSpPr>
            <p:nvPr/>
          </p:nvSpPr>
          <p:spPr bwMode="auto">
            <a:xfrm>
              <a:off x="4704" y="2736"/>
              <a:ext cx="624" cy="1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762000" eaLnBrk="0" hangingPunct="0"/>
              <a:r>
                <a:rPr kumimoji="1" lang="en-GB" sz="1600">
                  <a:solidFill>
                    <a:schemeClr val="bg2"/>
                  </a:solidFill>
                  <a:latin typeface="Arial" charset="0"/>
                </a:rPr>
                <a:t>Building</a:t>
              </a:r>
            </a:p>
          </p:txBody>
        </p:sp>
      </p:grpSp>
      <p:pic>
        <p:nvPicPr>
          <p:cNvPr id="77836" name="Picture 12" descr="celleko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8" y="1770063"/>
            <a:ext cx="3200400" cy="3025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54088" y="1922463"/>
            <a:ext cx="2209800" cy="736600"/>
            <a:chOff x="636" y="960"/>
            <a:chExt cx="1392" cy="464"/>
          </a:xfrm>
        </p:grpSpPr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636" y="1228"/>
              <a:ext cx="1392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9" name="Rectangle 15"/>
            <p:cNvSpPr>
              <a:spLocks noChangeArrowheads="1"/>
            </p:cNvSpPr>
            <p:nvPr/>
          </p:nvSpPr>
          <p:spPr bwMode="auto">
            <a:xfrm rot="-16200000">
              <a:off x="1696" y="1096"/>
              <a:ext cx="464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0" name="Freeform 16"/>
          <p:cNvSpPr>
            <a:spLocks/>
          </p:cNvSpPr>
          <p:nvPr/>
        </p:nvSpPr>
        <p:spPr bwMode="auto">
          <a:xfrm>
            <a:off x="1544638" y="2303463"/>
            <a:ext cx="1676400" cy="2362200"/>
          </a:xfrm>
          <a:custGeom>
            <a:avLst/>
            <a:gdLst/>
            <a:ahLst/>
            <a:cxnLst>
              <a:cxn ang="0">
                <a:pos x="1942" y="86"/>
              </a:cxn>
              <a:cxn ang="0">
                <a:pos x="1786" y="596"/>
              </a:cxn>
              <a:cxn ang="0">
                <a:pos x="1552" y="1160"/>
              </a:cxn>
              <a:cxn ang="0">
                <a:pos x="1054" y="2006"/>
              </a:cxn>
              <a:cxn ang="0">
                <a:pos x="544" y="2582"/>
              </a:cxn>
              <a:cxn ang="0">
                <a:pos x="70" y="2960"/>
              </a:cxn>
              <a:cxn ang="0">
                <a:pos x="127" y="2969"/>
              </a:cxn>
              <a:cxn ang="0">
                <a:pos x="658" y="2966"/>
              </a:cxn>
              <a:cxn ang="0">
                <a:pos x="730" y="2930"/>
              </a:cxn>
              <a:cxn ang="0">
                <a:pos x="1102" y="2594"/>
              </a:cxn>
              <a:cxn ang="0">
                <a:pos x="1480" y="2084"/>
              </a:cxn>
              <a:cxn ang="0">
                <a:pos x="2062" y="902"/>
              </a:cxn>
              <a:cxn ang="0">
                <a:pos x="2284" y="134"/>
              </a:cxn>
              <a:cxn ang="0">
                <a:pos x="2314" y="95"/>
              </a:cxn>
              <a:cxn ang="0">
                <a:pos x="2308" y="101"/>
              </a:cxn>
              <a:cxn ang="0">
                <a:pos x="1987" y="86"/>
              </a:cxn>
              <a:cxn ang="0">
                <a:pos x="1942" y="86"/>
              </a:cxn>
            </a:cxnLst>
            <a:rect l="0" t="0" r="r" b="b"/>
            <a:pathLst>
              <a:path w="2362" h="3024">
                <a:moveTo>
                  <a:pt x="1942" y="86"/>
                </a:moveTo>
                <a:cubicBezTo>
                  <a:pt x="1908" y="171"/>
                  <a:pt x="1851" y="417"/>
                  <a:pt x="1786" y="596"/>
                </a:cubicBezTo>
                <a:cubicBezTo>
                  <a:pt x="1721" y="775"/>
                  <a:pt x="1674" y="925"/>
                  <a:pt x="1552" y="1160"/>
                </a:cubicBezTo>
                <a:cubicBezTo>
                  <a:pt x="1430" y="1395"/>
                  <a:pt x="1222" y="1769"/>
                  <a:pt x="1054" y="2006"/>
                </a:cubicBezTo>
                <a:cubicBezTo>
                  <a:pt x="886" y="2243"/>
                  <a:pt x="708" y="2423"/>
                  <a:pt x="544" y="2582"/>
                </a:cubicBezTo>
                <a:cubicBezTo>
                  <a:pt x="380" y="2741"/>
                  <a:pt x="140" y="2896"/>
                  <a:pt x="70" y="2960"/>
                </a:cubicBezTo>
                <a:cubicBezTo>
                  <a:pt x="0" y="3024"/>
                  <a:pt x="29" y="2968"/>
                  <a:pt x="127" y="2969"/>
                </a:cubicBezTo>
                <a:cubicBezTo>
                  <a:pt x="225" y="2970"/>
                  <a:pt x="558" y="2972"/>
                  <a:pt x="658" y="2966"/>
                </a:cubicBezTo>
                <a:cubicBezTo>
                  <a:pt x="758" y="2960"/>
                  <a:pt x="656" y="2992"/>
                  <a:pt x="730" y="2930"/>
                </a:cubicBezTo>
                <a:cubicBezTo>
                  <a:pt x="804" y="2868"/>
                  <a:pt x="977" y="2735"/>
                  <a:pt x="1102" y="2594"/>
                </a:cubicBezTo>
                <a:cubicBezTo>
                  <a:pt x="1227" y="2453"/>
                  <a:pt x="1320" y="2366"/>
                  <a:pt x="1480" y="2084"/>
                </a:cubicBezTo>
                <a:cubicBezTo>
                  <a:pt x="1640" y="1802"/>
                  <a:pt x="1928" y="1227"/>
                  <a:pt x="2062" y="902"/>
                </a:cubicBezTo>
                <a:cubicBezTo>
                  <a:pt x="2196" y="577"/>
                  <a:pt x="2242" y="268"/>
                  <a:pt x="2284" y="134"/>
                </a:cubicBezTo>
                <a:cubicBezTo>
                  <a:pt x="2326" y="0"/>
                  <a:pt x="2310" y="100"/>
                  <a:pt x="2314" y="95"/>
                </a:cubicBezTo>
                <a:cubicBezTo>
                  <a:pt x="2318" y="90"/>
                  <a:pt x="2362" y="102"/>
                  <a:pt x="2308" y="101"/>
                </a:cubicBezTo>
                <a:cubicBezTo>
                  <a:pt x="2254" y="100"/>
                  <a:pt x="2048" y="88"/>
                  <a:pt x="1987" y="86"/>
                </a:cubicBezTo>
                <a:cubicBezTo>
                  <a:pt x="1926" y="84"/>
                  <a:pt x="1978" y="5"/>
                  <a:pt x="1942" y="86"/>
                </a:cubicBezTo>
                <a:close/>
              </a:path>
            </a:pathLst>
          </a:custGeom>
          <a:solidFill>
            <a:srgbClr val="8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1150" y="2346325"/>
            <a:ext cx="1916113" cy="3516313"/>
            <a:chOff x="1831" y="1227"/>
            <a:chExt cx="1207" cy="2215"/>
          </a:xfrm>
        </p:grpSpPr>
        <p:sp>
          <p:nvSpPr>
            <p:cNvPr id="77842" name="Rectangle 18"/>
            <p:cNvSpPr>
              <a:spLocks noChangeArrowheads="1"/>
            </p:cNvSpPr>
            <p:nvPr/>
          </p:nvSpPr>
          <p:spPr bwMode="auto">
            <a:xfrm>
              <a:off x="1831" y="1227"/>
              <a:ext cx="192" cy="192"/>
            </a:xfrm>
            <a:prstGeom prst="rect">
              <a:avLst/>
            </a:prstGeom>
            <a:noFill/>
            <a:ln w="38100">
              <a:solidFill>
                <a:srgbClr val="FF00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Rectangle 19"/>
            <p:cNvSpPr>
              <a:spLocks noChangeArrowheads="1"/>
            </p:cNvSpPr>
            <p:nvPr/>
          </p:nvSpPr>
          <p:spPr bwMode="auto">
            <a:xfrm>
              <a:off x="2784" y="3216"/>
              <a:ext cx="254" cy="226"/>
            </a:xfrm>
            <a:prstGeom prst="rect">
              <a:avLst/>
            </a:prstGeom>
            <a:noFill/>
            <a:ln w="38100">
              <a:solidFill>
                <a:srgbClr val="FF00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>
              <a:off x="2016" y="1296"/>
              <a:ext cx="624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Line 21"/>
            <p:cNvSpPr>
              <a:spLocks noChangeShapeType="1"/>
            </p:cNvSpPr>
            <p:nvPr/>
          </p:nvSpPr>
          <p:spPr bwMode="auto">
            <a:xfrm>
              <a:off x="2640" y="3312"/>
              <a:ext cx="144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22"/>
            <p:cNvSpPr>
              <a:spLocks noChangeShapeType="1"/>
            </p:cNvSpPr>
            <p:nvPr/>
          </p:nvSpPr>
          <p:spPr bwMode="auto">
            <a:xfrm>
              <a:off x="2640" y="1296"/>
              <a:ext cx="0" cy="2016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776788" y="4425950"/>
            <a:ext cx="2711450" cy="1230313"/>
            <a:chOff x="3044" y="2537"/>
            <a:chExt cx="1708" cy="775"/>
          </a:xfrm>
        </p:grpSpPr>
        <p:sp>
          <p:nvSpPr>
            <p:cNvPr id="77848" name="Rectangle 24"/>
            <p:cNvSpPr>
              <a:spLocks noChangeArrowheads="1"/>
            </p:cNvSpPr>
            <p:nvPr/>
          </p:nvSpPr>
          <p:spPr bwMode="auto">
            <a:xfrm>
              <a:off x="4320" y="2537"/>
              <a:ext cx="254" cy="226"/>
            </a:xfrm>
            <a:prstGeom prst="rect">
              <a:avLst/>
            </a:prstGeom>
            <a:noFill/>
            <a:ln w="38100">
              <a:solidFill>
                <a:srgbClr val="FF00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Line 25"/>
            <p:cNvSpPr>
              <a:spLocks noChangeShapeType="1"/>
            </p:cNvSpPr>
            <p:nvPr/>
          </p:nvSpPr>
          <p:spPr bwMode="auto">
            <a:xfrm>
              <a:off x="3044" y="3312"/>
              <a:ext cx="412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Line 26"/>
            <p:cNvSpPr>
              <a:spLocks noChangeShapeType="1"/>
            </p:cNvSpPr>
            <p:nvPr/>
          </p:nvSpPr>
          <p:spPr bwMode="auto">
            <a:xfrm>
              <a:off x="4080" y="2640"/>
              <a:ext cx="0" cy="672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Line 27"/>
            <p:cNvSpPr>
              <a:spLocks noChangeShapeType="1"/>
            </p:cNvSpPr>
            <p:nvPr/>
          </p:nvSpPr>
          <p:spPr bwMode="auto">
            <a:xfrm>
              <a:off x="4560" y="2640"/>
              <a:ext cx="192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Line 28"/>
            <p:cNvSpPr>
              <a:spLocks noChangeShapeType="1"/>
            </p:cNvSpPr>
            <p:nvPr/>
          </p:nvSpPr>
          <p:spPr bwMode="auto">
            <a:xfrm>
              <a:off x="3648" y="3312"/>
              <a:ext cx="432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Line 29"/>
            <p:cNvSpPr>
              <a:spLocks noChangeShapeType="1"/>
            </p:cNvSpPr>
            <p:nvPr/>
          </p:nvSpPr>
          <p:spPr bwMode="auto">
            <a:xfrm>
              <a:off x="4080" y="2640"/>
              <a:ext cx="24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4140200" y="1557338"/>
            <a:ext cx="500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/>
              <a:t>الخلايا (البكسلات) = المعلومات المكانية</a:t>
            </a:r>
            <a:endParaRPr lang="en-US" sz="2800" b="1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4761061" y="2281239"/>
            <a:ext cx="3960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 dirty="0"/>
              <a:t>الجدول = المعلومات الوصفية</a:t>
            </a:r>
            <a:endParaRPr lang="en-US" sz="2800" b="1" dirty="0"/>
          </a:p>
        </p:txBody>
      </p:sp>
      <p:sp>
        <p:nvSpPr>
          <p:cNvPr id="77856" name="AutoShape 32"/>
          <p:cNvSpPr>
            <a:spLocks noChangeArrowheads="1"/>
          </p:cNvSpPr>
          <p:nvPr/>
        </p:nvSpPr>
        <p:spPr bwMode="auto">
          <a:xfrm>
            <a:off x="3995738" y="1916113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AutoShape 33"/>
          <p:cNvSpPr>
            <a:spLocks noChangeArrowheads="1"/>
          </p:cNvSpPr>
          <p:nvPr/>
        </p:nvSpPr>
        <p:spPr bwMode="auto">
          <a:xfrm>
            <a:off x="4787900" y="2852738"/>
            <a:ext cx="431800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954088" y="4797425"/>
            <a:ext cx="3113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 dirty="0">
                <a:solidFill>
                  <a:srgbClr val="0070C0"/>
                </a:solidFill>
              </a:rPr>
              <a:t>الربط بين </a:t>
            </a:r>
            <a:r>
              <a:rPr lang="ar-IQ" sz="3200" b="1" dirty="0" smtClean="0">
                <a:solidFill>
                  <a:srgbClr val="0070C0"/>
                </a:solidFill>
              </a:rPr>
              <a:t>المعلومات </a:t>
            </a:r>
            <a:r>
              <a:rPr lang="ar-KW" sz="3200" b="1" dirty="0" smtClean="0">
                <a:solidFill>
                  <a:srgbClr val="0070C0"/>
                </a:solidFill>
              </a:rPr>
              <a:t>المكانية </a:t>
            </a:r>
            <a:r>
              <a:rPr lang="ar-KW" sz="3200" b="1" dirty="0">
                <a:solidFill>
                  <a:srgbClr val="0070C0"/>
                </a:solidFill>
              </a:rPr>
              <a:t>والوصفية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 animBg="1"/>
      <p:bldP spid="77854" grpId="0"/>
      <p:bldP spid="77855" grpId="0"/>
      <p:bldP spid="77856" grpId="0" animBg="1"/>
      <p:bldP spid="77857" grpId="0" animBg="1"/>
      <p:bldP spid="778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241C-291F-44D7-B330-7181C2CCD076}" type="slidenum">
              <a:rPr lang="ar-SA" altLang="en-US"/>
              <a:pPr/>
              <a:t>24</a:t>
            </a:fld>
            <a:endParaRPr lang="en-US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rtl="1"/>
            <a:r>
              <a:rPr lang="ar-KW" b="1"/>
              <a:t>مقارنة في درجة الوضوح </a:t>
            </a:r>
            <a:r>
              <a:rPr lang="en-US" b="1"/>
              <a:t>Resolution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/>
          <a:srcRect l="858" t="5928" r="4460" b="4063"/>
          <a:stretch>
            <a:fillRect/>
          </a:stretch>
        </p:blipFill>
        <p:spPr bwMode="auto">
          <a:xfrm>
            <a:off x="73025" y="981075"/>
            <a:ext cx="8820150" cy="52308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7451725" y="1125538"/>
            <a:ext cx="1296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منخفضة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451725" y="4508500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عالية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7524750" y="2852738"/>
            <a:ext cx="1296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متوسطة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132138" y="227647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2800" b="1" dirty="0"/>
              <a:t>شبكة الطرق الأصلية</a:t>
            </a:r>
            <a:endParaRPr lang="en-US" sz="2800" b="1" dirty="0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203575" y="4868863"/>
            <a:ext cx="2376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KW" sz="2800" b="1">
                <a:solidFill>
                  <a:schemeClr val="hlink"/>
                </a:solidFill>
              </a:rPr>
              <a:t>تخيل الفرق في حجم المعلومات</a:t>
            </a:r>
            <a:endParaRPr lang="en-US" sz="28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/>
      <p:bldP spid="72713" grpId="0"/>
      <p:bldP spid="727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0DC7-85C8-4452-82B0-FABC2973A19B}" type="slidenum">
              <a:rPr lang="ar-SA" altLang="en-US"/>
              <a:pPr/>
              <a:t>25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KW" sz="4000" b="1"/>
              <a:t>ماهى مميزات استخدام نظم المعلومات الجغرافية ؟</a:t>
            </a:r>
            <a:endParaRPr lang="en-US" sz="4000" b="1"/>
          </a:p>
        </p:txBody>
      </p:sp>
      <p:pic>
        <p:nvPicPr>
          <p:cNvPr id="83974" name="Picture 6" descr="Layers_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73238"/>
            <a:ext cx="6972300" cy="3448050"/>
          </a:xfrm>
          <a:noFill/>
          <a:ln/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7092950" y="2060575"/>
            <a:ext cx="2051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KW" sz="2800" b="1"/>
              <a:t>ربط المعلومات المكانية على احدى نظم الاحداثيات</a:t>
            </a:r>
            <a:endParaRPr lang="en-US" sz="2800" b="1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843213" y="5300663"/>
            <a:ext cx="5473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KW" sz="3200" b="1">
                <a:solidFill>
                  <a:schemeClr val="tx2"/>
                </a:solidFill>
              </a:rPr>
              <a:t>ماهى فائدة ذلك ؟؟؟</a:t>
            </a:r>
            <a:endParaRPr lang="en-US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3EB-D7CD-4EC2-A44D-C7940864DB8C}" type="slidenum">
              <a:rPr lang="ar-SA" altLang="en-US"/>
              <a:pPr/>
              <a:t>26</a:t>
            </a:fld>
            <a:endParaRPr lang="en-US" altLang="en-US"/>
          </a:p>
        </p:txBody>
      </p:sp>
      <p:pic>
        <p:nvPicPr>
          <p:cNvPr id="86021" name="Picture 5" descr="Layers_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628775"/>
            <a:ext cx="8642350" cy="3679825"/>
          </a:xfrm>
          <a:noFill/>
          <a:ln/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84213" y="47244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400,000,000 : 1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435600" y="17732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100,000,000 : 1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555875" y="333375"/>
            <a:ext cx="6192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KW" sz="3200" b="1">
                <a:solidFill>
                  <a:schemeClr val="tx2"/>
                </a:solidFill>
              </a:rPr>
              <a:t>المرونة الكبيرة في عرض الخرائط والتعامل معها في مقاييس رسم مختلفة آليا ...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059113" y="5373688"/>
            <a:ext cx="5041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/>
              <a:t>ماهى مميزات ذلك ؟؟؟؟</a:t>
            </a:r>
            <a:endParaRPr lang="en-US" sz="3200" b="1"/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611188" y="4724400"/>
            <a:ext cx="576262" cy="50482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5508625" y="1989138"/>
            <a:ext cx="57626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3" grpId="0"/>
      <p:bldP spid="86026" grpId="0" animBg="1"/>
      <p:bldP spid="860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E297-0B10-48F8-A70A-A53C1101C4D3}" type="slidenum">
              <a:rPr lang="ar-SA" altLang="en-US"/>
              <a:pPr/>
              <a:t>27</a:t>
            </a:fld>
            <a:endParaRPr lang="en-US" altLang="en-US"/>
          </a:p>
        </p:txBody>
      </p:sp>
      <p:pic>
        <p:nvPicPr>
          <p:cNvPr id="88069" name="Picture 5" descr="Layers_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6513" y="1916113"/>
            <a:ext cx="8999537" cy="2593975"/>
          </a:xfrm>
          <a:noFill/>
          <a:ln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339975" y="333375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600" b="1">
                <a:solidFill>
                  <a:schemeClr val="tx2"/>
                </a:solidFill>
              </a:rPr>
              <a:t>المرونة في طرح استفسارات والحصول على اجابات غير مباشرة</a:t>
            </a:r>
            <a:r>
              <a:rPr lang="ar-KW" sz="3200" b="1">
                <a:solidFill>
                  <a:schemeClr val="tx2"/>
                </a:solidFill>
              </a:rPr>
              <a:t> 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23850" y="4652963"/>
            <a:ext cx="403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/>
              <a:t>ماهى المدن التي تمثل العواصم الوطنية في العالم ؟</a:t>
            </a:r>
            <a:endParaRPr lang="en-US" sz="3200" b="1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787900" y="4581525"/>
            <a:ext cx="410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/>
              <a:t>ماهى المدن التي يزيد سكانها عن 5 مليون نسمة ؟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4B3-854B-490D-8D0C-E871A1FCF6C9}" type="slidenum">
              <a:rPr lang="ar-SA" altLang="en-US"/>
              <a:pPr/>
              <a:t>28</a:t>
            </a:fld>
            <a:endParaRPr lang="en-US" altLang="en-US"/>
          </a:p>
        </p:txBody>
      </p:sp>
      <p:pic>
        <p:nvPicPr>
          <p:cNvPr id="90117" name="Picture 5" descr="Layers_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44675"/>
            <a:ext cx="9144000" cy="2779713"/>
          </a:xfrm>
          <a:noFill/>
          <a:ln/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339975" y="333375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600" b="1">
                <a:solidFill>
                  <a:schemeClr val="tx2"/>
                </a:solidFill>
              </a:rPr>
              <a:t>المرونة في طرح استفسارات والحصول على اجابات غير مباشرة</a:t>
            </a:r>
            <a:r>
              <a:rPr lang="ar-KW" sz="3200" b="1">
                <a:solidFill>
                  <a:schemeClr val="tx2"/>
                </a:solidFill>
              </a:rPr>
              <a:t> 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23850" y="4724400"/>
            <a:ext cx="3816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/>
              <a:t>ماهى الدول المستوردة الرئيسية في العالم ؟</a:t>
            </a:r>
            <a:endParaRPr lang="en-US" sz="3200" b="1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787900" y="4652963"/>
            <a:ext cx="41052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/>
              <a:t>ماهى الدول التي يزيد حجم استيرادها عن 10 مليار دولار في العام؟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AD31-C84E-42C9-B9BF-C0D4A2885001}" type="slidenum">
              <a:rPr lang="ar-SA" altLang="en-US"/>
              <a:pPr/>
              <a:t>29</a:t>
            </a:fld>
            <a:endParaRPr lang="en-US" altLang="en-US"/>
          </a:p>
        </p:txBody>
      </p:sp>
      <p:pic>
        <p:nvPicPr>
          <p:cNvPr id="92165" name="Picture 5" descr="Layers_1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00213"/>
            <a:ext cx="9144000" cy="2952750"/>
          </a:xfrm>
          <a:noFill/>
          <a:ln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339975" y="333375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600" b="1">
                <a:solidFill>
                  <a:schemeClr val="tx2"/>
                </a:solidFill>
              </a:rPr>
              <a:t>المرونة في طرح استفسارات والحصول على اجابات غير مباشرة</a:t>
            </a:r>
            <a:r>
              <a:rPr lang="ar-KW" sz="3200" b="1">
                <a:solidFill>
                  <a:schemeClr val="tx2"/>
                </a:solidFill>
              </a:rPr>
              <a:t> 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23850" y="4724400"/>
            <a:ext cx="3816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/>
              <a:t>ماهى المدن التي تقع في نطاق 50كم من الأنهار ؟</a:t>
            </a:r>
            <a:endParaRPr lang="en-US" sz="3200" b="1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716463" y="4724400"/>
            <a:ext cx="403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/>
              <a:t>ماهى الدول التي يمر بحدودها أنهار ؟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7BCE-9BD3-4E68-A6D5-0E1050309EAE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62913" cy="1143000"/>
          </a:xfrm>
        </p:spPr>
        <p:txBody>
          <a:bodyPr/>
          <a:lstStyle/>
          <a:p>
            <a:r>
              <a:rPr lang="ar-KW" b="1" dirty="0"/>
              <a:t>مدخل تمهيدي الى نظم المعلومات الجغرافية</a:t>
            </a:r>
            <a:endParaRPr lang="en-US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18450" cy="4799012"/>
          </a:xfrm>
        </p:spPr>
        <p:txBody>
          <a:bodyPr>
            <a:normAutofit/>
          </a:bodyPr>
          <a:lstStyle/>
          <a:p>
            <a:pPr algn="r" rtl="1"/>
            <a:r>
              <a:rPr lang="ar-KW" b="1" dirty="0"/>
              <a:t>مفهوم نظم المعلومات الجغرافية </a:t>
            </a:r>
            <a:r>
              <a:rPr lang="en-US" b="1" dirty="0"/>
              <a:t>What’s GIS ?</a:t>
            </a:r>
            <a:endParaRPr lang="ar-KW" b="1" dirty="0"/>
          </a:p>
          <a:p>
            <a:pPr algn="r" rtl="1"/>
            <a:r>
              <a:rPr lang="ar-KW" b="1" dirty="0"/>
              <a:t>خلفية </a:t>
            </a:r>
            <a:r>
              <a:rPr lang="ar-KW" b="1" dirty="0" smtClean="0"/>
              <a:t>تاريخية</a:t>
            </a:r>
            <a:r>
              <a:rPr lang="ar-IQ" b="1" dirty="0"/>
              <a:t> </a:t>
            </a:r>
            <a:r>
              <a:rPr lang="ar-IQ" b="1" dirty="0" smtClean="0"/>
              <a:t>لمراحل تطور </a:t>
            </a:r>
            <a:r>
              <a:rPr lang="ar-KW" b="1" dirty="0"/>
              <a:t>نظم المعلومات الجغرافية  </a:t>
            </a:r>
            <a:r>
              <a:rPr lang="en-US" b="1" dirty="0"/>
              <a:t>Historical Background</a:t>
            </a:r>
            <a:endParaRPr lang="ar-KW" b="1" dirty="0"/>
          </a:p>
          <a:p>
            <a:pPr algn="r" rtl="1"/>
            <a:r>
              <a:rPr lang="ar-KW" b="1" dirty="0"/>
              <a:t>أنواع نظم المعلومات الجغرافية </a:t>
            </a:r>
            <a:r>
              <a:rPr lang="en-US" b="1" dirty="0"/>
              <a:t>Types of GIS </a:t>
            </a:r>
            <a:endParaRPr lang="ar-KW" b="1" dirty="0"/>
          </a:p>
          <a:p>
            <a:pPr algn="r" rtl="1"/>
            <a:r>
              <a:rPr lang="ar-KW" b="1" dirty="0"/>
              <a:t>مميزات استخدام نظم المعلومات الجغرافية</a:t>
            </a:r>
          </a:p>
          <a:p>
            <a:pPr algn="r" rtl="1"/>
            <a:r>
              <a:rPr lang="ar-KW" b="1" dirty="0"/>
              <a:t>الفرق بين </a:t>
            </a:r>
            <a:r>
              <a:rPr lang="en-US" b="1" dirty="0"/>
              <a:t>GIS</a:t>
            </a:r>
            <a:r>
              <a:rPr lang="ar-KW" b="1" dirty="0"/>
              <a:t>، </a:t>
            </a:r>
            <a:r>
              <a:rPr lang="en-US" b="1" dirty="0"/>
              <a:t>IS </a:t>
            </a:r>
            <a:r>
              <a:rPr lang="ar-KW" b="1" dirty="0"/>
              <a:t> </a:t>
            </a:r>
          </a:p>
          <a:p>
            <a:pPr algn="r" rtl="1"/>
            <a:r>
              <a:rPr lang="ar-KW" b="1" dirty="0"/>
              <a:t>الفرق بين </a:t>
            </a:r>
            <a:r>
              <a:rPr lang="en-US" b="1" dirty="0"/>
              <a:t>GIS</a:t>
            </a:r>
            <a:r>
              <a:rPr lang="ar-KW" b="1" dirty="0"/>
              <a:t>، </a:t>
            </a:r>
            <a:r>
              <a:rPr lang="en-US" b="1" dirty="0"/>
              <a:t>CAD</a:t>
            </a:r>
          </a:p>
          <a:p>
            <a:pPr algn="r" rtl="1"/>
            <a:r>
              <a:rPr lang="ar-KW" b="1" dirty="0"/>
              <a:t>تقنيات مساندة </a:t>
            </a:r>
            <a:r>
              <a:rPr lang="en-US" b="1" dirty="0"/>
              <a:t>GPS</a:t>
            </a:r>
            <a:r>
              <a:rPr lang="ar-KW" b="1" dirty="0"/>
              <a:t>، </a:t>
            </a:r>
            <a:r>
              <a:rPr lang="en-US" b="1" dirty="0"/>
              <a:t>RS</a:t>
            </a:r>
            <a:r>
              <a:rPr lang="ar-KW" b="1" dirty="0"/>
              <a:t>، </a:t>
            </a:r>
            <a:r>
              <a:rPr lang="en-US" b="1" dirty="0"/>
              <a:t>Mobile Mapping</a:t>
            </a:r>
            <a:r>
              <a:rPr lang="ar-KW" b="1" dirty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EFC-EC95-4AE1-AD7C-8A83AA8285E8}" type="slidenum">
              <a:rPr lang="ar-SA" altLang="en-US"/>
              <a:pPr/>
              <a:t>30</a:t>
            </a:fld>
            <a:endParaRPr lang="en-US" altLang="en-US"/>
          </a:p>
        </p:txBody>
      </p:sp>
      <p:pic>
        <p:nvPicPr>
          <p:cNvPr id="98309" name="Picture 5" descr="Layers_1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58775"/>
            <a:ext cx="6011863" cy="5819775"/>
          </a:xfrm>
          <a:noFill/>
          <a:ln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716016" y="980728"/>
            <a:ext cx="43207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 dirty="0">
                <a:solidFill>
                  <a:srgbClr val="C00000"/>
                </a:solidFill>
              </a:rPr>
              <a:t>الاستفسار عن المناطق الأكثر ملائمة لزراعة معينة بالاعتماد على معايير مكانية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6011863" y="3933824"/>
            <a:ext cx="31321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KW" sz="3200" b="1" dirty="0"/>
              <a:t>المعايير:</a:t>
            </a:r>
          </a:p>
          <a:p>
            <a:pPr algn="r" rtl="1">
              <a:spcBef>
                <a:spcPct val="50000"/>
              </a:spcBef>
            </a:pPr>
            <a:r>
              <a:rPr lang="ar-KW" sz="3200" b="1" dirty="0"/>
              <a:t>ارتفاع تضاريس، كمية الأمطار، ونوع التربة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DE21-0A63-4737-9346-3B57FF177417}" type="slidenum">
              <a:rPr lang="ar-SA" altLang="en-US"/>
              <a:pPr/>
              <a:t>31</a:t>
            </a:fld>
            <a:endParaRPr lang="en-US" altLang="en-US"/>
          </a:p>
        </p:txBody>
      </p:sp>
      <p:sp>
        <p:nvSpPr>
          <p:cNvPr id="100354" name="Freeform 2"/>
          <p:cNvSpPr>
            <a:spLocks/>
          </p:cNvSpPr>
          <p:nvPr/>
        </p:nvSpPr>
        <p:spPr bwMode="auto">
          <a:xfrm>
            <a:off x="1116013" y="4005263"/>
            <a:ext cx="935037" cy="9366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0" y="0"/>
              </a:cxn>
              <a:cxn ang="0">
                <a:pos x="589" y="0"/>
              </a:cxn>
              <a:cxn ang="0">
                <a:pos x="589" y="181"/>
              </a:cxn>
              <a:cxn ang="0">
                <a:pos x="499" y="363"/>
              </a:cxn>
              <a:cxn ang="0">
                <a:pos x="453" y="408"/>
              </a:cxn>
              <a:cxn ang="0">
                <a:pos x="408" y="590"/>
              </a:cxn>
              <a:cxn ang="0">
                <a:pos x="317" y="590"/>
              </a:cxn>
              <a:cxn ang="0">
                <a:pos x="317" y="499"/>
              </a:cxn>
              <a:cxn ang="0">
                <a:pos x="363" y="408"/>
              </a:cxn>
              <a:cxn ang="0">
                <a:pos x="363" y="317"/>
              </a:cxn>
              <a:cxn ang="0">
                <a:pos x="272" y="317"/>
              </a:cxn>
              <a:cxn ang="0">
                <a:pos x="181" y="317"/>
              </a:cxn>
              <a:cxn ang="0">
                <a:pos x="136" y="272"/>
              </a:cxn>
              <a:cxn ang="0">
                <a:pos x="0" y="227"/>
              </a:cxn>
            </a:cxnLst>
            <a:rect l="0" t="0" r="r" b="b"/>
            <a:pathLst>
              <a:path w="589" h="590">
                <a:moveTo>
                  <a:pt x="0" y="227"/>
                </a:moveTo>
                <a:lnTo>
                  <a:pt x="0" y="0"/>
                </a:lnTo>
                <a:lnTo>
                  <a:pt x="589" y="0"/>
                </a:lnTo>
                <a:lnTo>
                  <a:pt x="589" y="181"/>
                </a:lnTo>
                <a:lnTo>
                  <a:pt x="499" y="363"/>
                </a:lnTo>
                <a:lnTo>
                  <a:pt x="453" y="408"/>
                </a:lnTo>
                <a:lnTo>
                  <a:pt x="408" y="590"/>
                </a:lnTo>
                <a:lnTo>
                  <a:pt x="317" y="590"/>
                </a:lnTo>
                <a:lnTo>
                  <a:pt x="317" y="499"/>
                </a:lnTo>
                <a:lnTo>
                  <a:pt x="363" y="408"/>
                </a:lnTo>
                <a:lnTo>
                  <a:pt x="363" y="317"/>
                </a:lnTo>
                <a:lnTo>
                  <a:pt x="272" y="317"/>
                </a:lnTo>
                <a:lnTo>
                  <a:pt x="181" y="317"/>
                </a:lnTo>
                <a:lnTo>
                  <a:pt x="136" y="272"/>
                </a:lnTo>
                <a:lnTo>
                  <a:pt x="0" y="227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884238"/>
          </a:xfrm>
        </p:spPr>
        <p:txBody>
          <a:bodyPr/>
          <a:lstStyle/>
          <a:p>
            <a:pPr algn="r" rtl="1"/>
            <a:r>
              <a:rPr lang="ar-KW" sz="4000" b="1" dirty="0">
                <a:solidFill>
                  <a:srgbClr val="C00000"/>
                </a:solidFill>
              </a:rPr>
              <a:t>امكانية </a:t>
            </a:r>
            <a:r>
              <a:rPr lang="ar-SA" sz="4000" b="1" dirty="0">
                <a:solidFill>
                  <a:srgbClr val="C00000"/>
                </a:solidFill>
              </a:rPr>
              <a:t>اختيار أنسب موقع لإقامة مشروع عمراني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19475" y="1196975"/>
            <a:ext cx="5724525" cy="5661025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800" dirty="0"/>
              <a:t> </a:t>
            </a:r>
            <a:r>
              <a:rPr lang="ar-SA" sz="2800" b="1" dirty="0"/>
              <a:t>نفترض أن موقع المشروع المطلوب يجب أن يقع على منطقة تربتها تتوفر فيها الشروط أو المعايير التالية: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ar-SA" sz="2800" b="1" dirty="0"/>
              <a:t>	- تربة غير قابلة للتعرية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ar-SA" sz="2800" b="1" dirty="0"/>
              <a:t>	- لا يتجاوز ميلها عن 5%</a:t>
            </a:r>
          </a:p>
          <a:p>
            <a:pPr algn="r" rtl="1">
              <a:lnSpc>
                <a:spcPct val="90000"/>
              </a:lnSpc>
            </a:pPr>
            <a:r>
              <a:rPr lang="ar-SA" sz="2800" b="1" dirty="0"/>
              <a:t> فان لدينا متغيران أو معياران هما نوعية التربة وميل الأرض في الطبيعية</a:t>
            </a:r>
          </a:p>
          <a:p>
            <a:pPr algn="r" rtl="1">
              <a:lnSpc>
                <a:spcPct val="90000"/>
              </a:lnSpc>
            </a:pPr>
            <a:r>
              <a:rPr lang="ar-SA" sz="2800" b="1" dirty="0"/>
              <a:t> نحقق التطابق أو التقاطع لخريطتين احداهما بها مواصفات التربة</a:t>
            </a:r>
            <a:r>
              <a:rPr lang="en-US" sz="2800" b="1" dirty="0"/>
              <a:t> </a:t>
            </a:r>
            <a:r>
              <a:rPr lang="ar-SA" sz="2800" b="1" dirty="0"/>
              <a:t> </a:t>
            </a:r>
            <a:r>
              <a:rPr lang="en-US" sz="2800" b="1" dirty="0"/>
              <a:t>(A)</a:t>
            </a:r>
            <a:r>
              <a:rPr lang="ar-SA" sz="2800" b="1" dirty="0"/>
              <a:t> والثانية توزيع ميل الأرض</a:t>
            </a:r>
            <a:r>
              <a:rPr lang="en-US" sz="2800" b="1" dirty="0"/>
              <a:t> (B)</a:t>
            </a:r>
            <a:endParaRPr lang="ar-SA" sz="2800" b="1" dirty="0"/>
          </a:p>
          <a:p>
            <a:pPr algn="r" rtl="1">
              <a:lnSpc>
                <a:spcPct val="90000"/>
              </a:lnSpc>
            </a:pPr>
            <a:r>
              <a:rPr lang="ar-SA" sz="2800" b="1" dirty="0"/>
              <a:t> بعد المطابقة نحصل على أنسب المواقع</a:t>
            </a:r>
            <a:r>
              <a:rPr lang="en-US" sz="2800" b="1" dirty="0"/>
              <a:t>  (C)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39750" y="2133600"/>
            <a:ext cx="1439863" cy="1366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124075" y="2133600"/>
            <a:ext cx="1368425" cy="1366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116013" y="4005263"/>
            <a:ext cx="1439862" cy="13668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539750" y="2133600"/>
            <a:ext cx="949325" cy="1366838"/>
          </a:xfrm>
          <a:custGeom>
            <a:avLst/>
            <a:gdLst/>
            <a:ahLst/>
            <a:cxnLst>
              <a:cxn ang="0">
                <a:pos x="590" y="0"/>
              </a:cxn>
              <a:cxn ang="0">
                <a:pos x="590" y="181"/>
              </a:cxn>
              <a:cxn ang="0">
                <a:pos x="544" y="272"/>
              </a:cxn>
              <a:cxn ang="0">
                <a:pos x="499" y="362"/>
              </a:cxn>
              <a:cxn ang="0">
                <a:pos x="453" y="453"/>
              </a:cxn>
              <a:cxn ang="0">
                <a:pos x="408" y="589"/>
              </a:cxn>
              <a:cxn ang="0">
                <a:pos x="317" y="589"/>
              </a:cxn>
              <a:cxn ang="0">
                <a:pos x="227" y="680"/>
              </a:cxn>
              <a:cxn ang="0">
                <a:pos x="181" y="725"/>
              </a:cxn>
              <a:cxn ang="0">
                <a:pos x="91" y="725"/>
              </a:cxn>
              <a:cxn ang="0">
                <a:pos x="0" y="861"/>
              </a:cxn>
            </a:cxnLst>
            <a:rect l="0" t="0" r="r" b="b"/>
            <a:pathLst>
              <a:path w="598" h="861">
                <a:moveTo>
                  <a:pt x="590" y="0"/>
                </a:moveTo>
                <a:cubicBezTo>
                  <a:pt x="594" y="68"/>
                  <a:pt x="598" y="136"/>
                  <a:pt x="590" y="181"/>
                </a:cubicBezTo>
                <a:cubicBezTo>
                  <a:pt x="582" y="226"/>
                  <a:pt x="559" y="242"/>
                  <a:pt x="544" y="272"/>
                </a:cubicBezTo>
                <a:cubicBezTo>
                  <a:pt x="529" y="302"/>
                  <a:pt x="514" y="332"/>
                  <a:pt x="499" y="362"/>
                </a:cubicBezTo>
                <a:cubicBezTo>
                  <a:pt x="484" y="392"/>
                  <a:pt x="468" y="415"/>
                  <a:pt x="453" y="453"/>
                </a:cubicBezTo>
                <a:cubicBezTo>
                  <a:pt x="438" y="491"/>
                  <a:pt x="431" y="566"/>
                  <a:pt x="408" y="589"/>
                </a:cubicBezTo>
                <a:cubicBezTo>
                  <a:pt x="385" y="612"/>
                  <a:pt x="347" y="574"/>
                  <a:pt x="317" y="589"/>
                </a:cubicBezTo>
                <a:cubicBezTo>
                  <a:pt x="287" y="604"/>
                  <a:pt x="250" y="657"/>
                  <a:pt x="227" y="680"/>
                </a:cubicBezTo>
                <a:cubicBezTo>
                  <a:pt x="204" y="703"/>
                  <a:pt x="204" y="718"/>
                  <a:pt x="181" y="725"/>
                </a:cubicBezTo>
                <a:cubicBezTo>
                  <a:pt x="158" y="732"/>
                  <a:pt x="121" y="702"/>
                  <a:pt x="91" y="725"/>
                </a:cubicBezTo>
                <a:cubicBezTo>
                  <a:pt x="61" y="748"/>
                  <a:pt x="30" y="804"/>
                  <a:pt x="0" y="861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1116013" y="4365625"/>
            <a:ext cx="1439862" cy="936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6"/>
              </a:cxn>
              <a:cxn ang="0">
                <a:pos x="181" y="91"/>
              </a:cxn>
              <a:cxn ang="0">
                <a:pos x="272" y="91"/>
              </a:cxn>
              <a:cxn ang="0">
                <a:pos x="363" y="136"/>
              </a:cxn>
              <a:cxn ang="0">
                <a:pos x="317" y="272"/>
              </a:cxn>
              <a:cxn ang="0">
                <a:pos x="317" y="363"/>
              </a:cxn>
              <a:cxn ang="0">
                <a:pos x="453" y="318"/>
              </a:cxn>
              <a:cxn ang="0">
                <a:pos x="499" y="272"/>
              </a:cxn>
              <a:cxn ang="0">
                <a:pos x="589" y="363"/>
              </a:cxn>
              <a:cxn ang="0">
                <a:pos x="589" y="454"/>
              </a:cxn>
              <a:cxn ang="0">
                <a:pos x="680" y="454"/>
              </a:cxn>
              <a:cxn ang="0">
                <a:pos x="726" y="499"/>
              </a:cxn>
              <a:cxn ang="0">
                <a:pos x="862" y="590"/>
              </a:cxn>
            </a:cxnLst>
            <a:rect l="0" t="0" r="r" b="b"/>
            <a:pathLst>
              <a:path w="862" h="590">
                <a:moveTo>
                  <a:pt x="0" y="0"/>
                </a:moveTo>
                <a:cubicBezTo>
                  <a:pt x="53" y="15"/>
                  <a:pt x="106" y="31"/>
                  <a:pt x="136" y="46"/>
                </a:cubicBezTo>
                <a:cubicBezTo>
                  <a:pt x="166" y="61"/>
                  <a:pt x="158" y="84"/>
                  <a:pt x="181" y="91"/>
                </a:cubicBezTo>
                <a:cubicBezTo>
                  <a:pt x="204" y="98"/>
                  <a:pt x="242" y="84"/>
                  <a:pt x="272" y="91"/>
                </a:cubicBezTo>
                <a:cubicBezTo>
                  <a:pt x="302" y="98"/>
                  <a:pt x="356" y="106"/>
                  <a:pt x="363" y="136"/>
                </a:cubicBezTo>
                <a:cubicBezTo>
                  <a:pt x="370" y="166"/>
                  <a:pt x="325" y="234"/>
                  <a:pt x="317" y="272"/>
                </a:cubicBezTo>
                <a:cubicBezTo>
                  <a:pt x="309" y="310"/>
                  <a:pt x="294" y="355"/>
                  <a:pt x="317" y="363"/>
                </a:cubicBezTo>
                <a:cubicBezTo>
                  <a:pt x="340" y="371"/>
                  <a:pt x="423" y="333"/>
                  <a:pt x="453" y="318"/>
                </a:cubicBezTo>
                <a:cubicBezTo>
                  <a:pt x="483" y="303"/>
                  <a:pt x="476" y="265"/>
                  <a:pt x="499" y="272"/>
                </a:cubicBezTo>
                <a:cubicBezTo>
                  <a:pt x="522" y="279"/>
                  <a:pt x="574" y="333"/>
                  <a:pt x="589" y="363"/>
                </a:cubicBezTo>
                <a:cubicBezTo>
                  <a:pt x="604" y="393"/>
                  <a:pt x="574" y="439"/>
                  <a:pt x="589" y="454"/>
                </a:cubicBezTo>
                <a:cubicBezTo>
                  <a:pt x="604" y="469"/>
                  <a:pt x="657" y="447"/>
                  <a:pt x="680" y="454"/>
                </a:cubicBezTo>
                <a:cubicBezTo>
                  <a:pt x="703" y="461"/>
                  <a:pt x="696" y="476"/>
                  <a:pt x="726" y="499"/>
                </a:cubicBezTo>
                <a:cubicBezTo>
                  <a:pt x="756" y="522"/>
                  <a:pt x="809" y="556"/>
                  <a:pt x="862" y="59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2843213" y="2205038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dirty="0">
                <a:solidFill>
                  <a:schemeClr val="tx2"/>
                </a:solidFill>
                <a:latin typeface="Arial" charset="0"/>
                <a:cs typeface="Arial" charset="0"/>
              </a:rPr>
              <a:t>تربة ثابتة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2195513" y="2924175"/>
            <a:ext cx="100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>
                <a:solidFill>
                  <a:schemeClr val="tx2"/>
                </a:solidFill>
                <a:latin typeface="Arial" charset="0"/>
                <a:cs typeface="Arial" charset="0"/>
              </a:rPr>
              <a:t>تربة قابلة للتعرية</a:t>
            </a:r>
            <a:endParaRPr lang="en-US" sz="18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684213" y="2420938"/>
            <a:ext cx="71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>
                <a:solidFill>
                  <a:schemeClr val="tx2"/>
                </a:solidFill>
                <a:latin typeface="Arial" charset="0"/>
                <a:cs typeface="Arial" charset="0"/>
              </a:rPr>
              <a:t>ميل 5%</a:t>
            </a:r>
            <a:endParaRPr lang="en-US" sz="18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1258888" y="2781300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dirty="0">
                <a:solidFill>
                  <a:schemeClr val="tx2"/>
                </a:solidFill>
                <a:latin typeface="Arial" charset="0"/>
                <a:cs typeface="Arial" charset="0"/>
              </a:rPr>
              <a:t>ميل 10%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2124075" y="2492375"/>
            <a:ext cx="1368425" cy="936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6"/>
              </a:cxn>
              <a:cxn ang="0">
                <a:pos x="181" y="91"/>
              </a:cxn>
              <a:cxn ang="0">
                <a:pos x="272" y="91"/>
              </a:cxn>
              <a:cxn ang="0">
                <a:pos x="363" y="136"/>
              </a:cxn>
              <a:cxn ang="0">
                <a:pos x="317" y="272"/>
              </a:cxn>
              <a:cxn ang="0">
                <a:pos x="317" y="363"/>
              </a:cxn>
              <a:cxn ang="0">
                <a:pos x="453" y="318"/>
              </a:cxn>
              <a:cxn ang="0">
                <a:pos x="499" y="272"/>
              </a:cxn>
              <a:cxn ang="0">
                <a:pos x="589" y="363"/>
              </a:cxn>
              <a:cxn ang="0">
                <a:pos x="589" y="454"/>
              </a:cxn>
              <a:cxn ang="0">
                <a:pos x="680" y="454"/>
              </a:cxn>
              <a:cxn ang="0">
                <a:pos x="726" y="499"/>
              </a:cxn>
              <a:cxn ang="0">
                <a:pos x="862" y="590"/>
              </a:cxn>
            </a:cxnLst>
            <a:rect l="0" t="0" r="r" b="b"/>
            <a:pathLst>
              <a:path w="862" h="590">
                <a:moveTo>
                  <a:pt x="0" y="0"/>
                </a:moveTo>
                <a:cubicBezTo>
                  <a:pt x="53" y="15"/>
                  <a:pt x="106" y="31"/>
                  <a:pt x="136" y="46"/>
                </a:cubicBezTo>
                <a:cubicBezTo>
                  <a:pt x="166" y="61"/>
                  <a:pt x="158" y="84"/>
                  <a:pt x="181" y="91"/>
                </a:cubicBezTo>
                <a:cubicBezTo>
                  <a:pt x="204" y="98"/>
                  <a:pt x="242" y="84"/>
                  <a:pt x="272" y="91"/>
                </a:cubicBezTo>
                <a:cubicBezTo>
                  <a:pt x="302" y="98"/>
                  <a:pt x="356" y="106"/>
                  <a:pt x="363" y="136"/>
                </a:cubicBezTo>
                <a:cubicBezTo>
                  <a:pt x="370" y="166"/>
                  <a:pt x="325" y="234"/>
                  <a:pt x="317" y="272"/>
                </a:cubicBezTo>
                <a:cubicBezTo>
                  <a:pt x="309" y="310"/>
                  <a:pt x="294" y="355"/>
                  <a:pt x="317" y="363"/>
                </a:cubicBezTo>
                <a:cubicBezTo>
                  <a:pt x="340" y="371"/>
                  <a:pt x="423" y="333"/>
                  <a:pt x="453" y="318"/>
                </a:cubicBezTo>
                <a:cubicBezTo>
                  <a:pt x="483" y="303"/>
                  <a:pt x="476" y="265"/>
                  <a:pt x="499" y="272"/>
                </a:cubicBezTo>
                <a:cubicBezTo>
                  <a:pt x="522" y="279"/>
                  <a:pt x="574" y="333"/>
                  <a:pt x="589" y="363"/>
                </a:cubicBezTo>
                <a:cubicBezTo>
                  <a:pt x="604" y="393"/>
                  <a:pt x="574" y="439"/>
                  <a:pt x="589" y="454"/>
                </a:cubicBezTo>
                <a:cubicBezTo>
                  <a:pt x="604" y="469"/>
                  <a:pt x="657" y="447"/>
                  <a:pt x="680" y="454"/>
                </a:cubicBezTo>
                <a:cubicBezTo>
                  <a:pt x="703" y="461"/>
                  <a:pt x="696" y="476"/>
                  <a:pt x="726" y="499"/>
                </a:cubicBezTo>
                <a:cubicBezTo>
                  <a:pt x="756" y="522"/>
                  <a:pt x="809" y="556"/>
                  <a:pt x="862" y="59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1116013" y="4005263"/>
            <a:ext cx="949325" cy="1366837"/>
          </a:xfrm>
          <a:custGeom>
            <a:avLst/>
            <a:gdLst/>
            <a:ahLst/>
            <a:cxnLst>
              <a:cxn ang="0">
                <a:pos x="590" y="0"/>
              </a:cxn>
              <a:cxn ang="0">
                <a:pos x="590" y="181"/>
              </a:cxn>
              <a:cxn ang="0">
                <a:pos x="544" y="272"/>
              </a:cxn>
              <a:cxn ang="0">
                <a:pos x="499" y="362"/>
              </a:cxn>
              <a:cxn ang="0">
                <a:pos x="453" y="453"/>
              </a:cxn>
              <a:cxn ang="0">
                <a:pos x="408" y="589"/>
              </a:cxn>
              <a:cxn ang="0">
                <a:pos x="317" y="589"/>
              </a:cxn>
              <a:cxn ang="0">
                <a:pos x="227" y="680"/>
              </a:cxn>
              <a:cxn ang="0">
                <a:pos x="181" y="725"/>
              </a:cxn>
              <a:cxn ang="0">
                <a:pos x="91" y="725"/>
              </a:cxn>
              <a:cxn ang="0">
                <a:pos x="0" y="861"/>
              </a:cxn>
            </a:cxnLst>
            <a:rect l="0" t="0" r="r" b="b"/>
            <a:pathLst>
              <a:path w="598" h="861">
                <a:moveTo>
                  <a:pt x="590" y="0"/>
                </a:moveTo>
                <a:cubicBezTo>
                  <a:pt x="594" y="68"/>
                  <a:pt x="598" y="136"/>
                  <a:pt x="590" y="181"/>
                </a:cubicBezTo>
                <a:cubicBezTo>
                  <a:pt x="582" y="226"/>
                  <a:pt x="559" y="242"/>
                  <a:pt x="544" y="272"/>
                </a:cubicBezTo>
                <a:cubicBezTo>
                  <a:pt x="529" y="302"/>
                  <a:pt x="514" y="332"/>
                  <a:pt x="499" y="362"/>
                </a:cubicBezTo>
                <a:cubicBezTo>
                  <a:pt x="484" y="392"/>
                  <a:pt x="468" y="415"/>
                  <a:pt x="453" y="453"/>
                </a:cubicBezTo>
                <a:cubicBezTo>
                  <a:pt x="438" y="491"/>
                  <a:pt x="431" y="566"/>
                  <a:pt x="408" y="589"/>
                </a:cubicBezTo>
                <a:cubicBezTo>
                  <a:pt x="385" y="612"/>
                  <a:pt x="347" y="574"/>
                  <a:pt x="317" y="589"/>
                </a:cubicBezTo>
                <a:cubicBezTo>
                  <a:pt x="287" y="604"/>
                  <a:pt x="250" y="657"/>
                  <a:pt x="227" y="680"/>
                </a:cubicBezTo>
                <a:cubicBezTo>
                  <a:pt x="204" y="703"/>
                  <a:pt x="204" y="718"/>
                  <a:pt x="181" y="725"/>
                </a:cubicBezTo>
                <a:cubicBezTo>
                  <a:pt x="158" y="732"/>
                  <a:pt x="121" y="702"/>
                  <a:pt x="91" y="725"/>
                </a:cubicBezTo>
                <a:cubicBezTo>
                  <a:pt x="61" y="748"/>
                  <a:pt x="30" y="804"/>
                  <a:pt x="0" y="861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1619250" y="3500438"/>
            <a:ext cx="360363" cy="50482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 flipH="1">
            <a:off x="1979613" y="3500438"/>
            <a:ext cx="504825" cy="506412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827088" y="1773238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627313" y="1773238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1476375" y="4076700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B50-3264-4A27-B40D-F7212FFDE535}" type="slidenum">
              <a:rPr lang="ar-SA" altLang="en-US"/>
              <a:pPr/>
              <a:t>32</a:t>
            </a:fld>
            <a:endParaRPr lang="en-US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KW" sz="4000" b="1"/>
              <a:t>امكانية إجراء </a:t>
            </a:r>
            <a:r>
              <a:rPr lang="ar-SA" sz="4000" b="1"/>
              <a:t>تحليل مكاني</a:t>
            </a:r>
            <a:r>
              <a:rPr lang="ar-KW" sz="4000" b="1"/>
              <a:t/>
            </a:r>
            <a:br>
              <a:rPr lang="ar-KW" sz="4000" b="1"/>
            </a:br>
            <a:r>
              <a:rPr lang="ar-SA" sz="4000" b="1"/>
              <a:t> </a:t>
            </a:r>
            <a:r>
              <a:rPr lang="ar-KW" sz="4000" b="1"/>
              <a:t>في مجال الصحة العامة</a:t>
            </a:r>
            <a:endParaRPr lang="en-US" altLang="en-US" sz="4000" b="1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pPr algn="r" rtl="1"/>
            <a:r>
              <a:rPr lang="ar-SA" b="1"/>
              <a:t>اثبات العلاقة المكانية بين تلوث البيئة وظهور حالات مرض اللوكيميا للدم</a:t>
            </a:r>
          </a:p>
          <a:p>
            <a:pPr algn="r" rtl="1"/>
            <a:r>
              <a:rPr lang="ar-SA" sz="3600" b="1">
                <a:solidFill>
                  <a:schemeClr val="tx2"/>
                </a:solidFill>
              </a:rPr>
              <a:t>كيف ذلك ؟</a:t>
            </a:r>
            <a:r>
              <a:rPr lang="ar-SA" b="1"/>
              <a:t> </a:t>
            </a:r>
          </a:p>
          <a:p>
            <a:pPr lvl="1" algn="r" rtl="1"/>
            <a:r>
              <a:rPr lang="ar-SA" sz="3200" b="1"/>
              <a:t>رسم خريطة توضح مواقع حالات المرض في الاقليم </a:t>
            </a:r>
          </a:p>
          <a:p>
            <a:pPr lvl="1" algn="r" rtl="1"/>
            <a:r>
              <a:rPr lang="ar-SA" sz="3200" b="1"/>
              <a:t>رسم خريطة توضح مصادر تلوث البيئة</a:t>
            </a:r>
          </a:p>
          <a:p>
            <a:pPr lvl="1" algn="r" rtl="1"/>
            <a:r>
              <a:rPr lang="ar-SA" sz="3200" b="1"/>
              <a:t>ربط الخريطتين معاً </a:t>
            </a:r>
            <a:r>
              <a:rPr lang="ar-KW" sz="3200" b="1"/>
              <a:t>،</a:t>
            </a:r>
            <a:r>
              <a:rPr lang="ar-SA" sz="3200" b="1"/>
              <a:t> نجد أن هناك علاقة وثيقة بين وجود المصانع وانتشار حالات المرض</a:t>
            </a:r>
            <a:endParaRPr lang="en-US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EF14-9503-476F-AEE5-1BADC98C2ECA}" type="slidenum">
              <a:rPr lang="ar-SA" altLang="en-US"/>
              <a:pPr/>
              <a:t>33</a:t>
            </a:fld>
            <a:endParaRPr lang="en-US" alt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73100" y="1701800"/>
            <a:ext cx="35496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711700" y="1701800"/>
            <a:ext cx="35496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30288" y="2430463"/>
            <a:ext cx="357187" cy="522287"/>
            <a:chOff x="649" y="1531"/>
            <a:chExt cx="225" cy="329"/>
          </a:xfrm>
        </p:grpSpPr>
        <p:sp>
          <p:nvSpPr>
            <p:cNvPr id="112645" name="Rectangle 5"/>
            <p:cNvSpPr>
              <a:spLocks noChangeArrowheads="1"/>
            </p:cNvSpPr>
            <p:nvPr/>
          </p:nvSpPr>
          <p:spPr bwMode="auto">
            <a:xfrm>
              <a:off x="664" y="1664"/>
              <a:ext cx="40" cy="1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712" y="1798"/>
              <a:ext cx="153" cy="6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 noChangeArrowheads="1"/>
            </p:cNvSpPr>
            <p:nvPr/>
          </p:nvSpPr>
          <p:spPr bwMode="auto">
            <a:xfrm rot="16200000">
              <a:off x="813" y="1737"/>
              <a:ext cx="60" cy="44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AutoShape 8"/>
            <p:cNvSpPr>
              <a:spLocks noChangeArrowheads="1"/>
            </p:cNvSpPr>
            <p:nvPr/>
          </p:nvSpPr>
          <p:spPr bwMode="auto">
            <a:xfrm rot="16200000">
              <a:off x="705" y="1737"/>
              <a:ext cx="60" cy="44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9" name="AutoShape 9"/>
            <p:cNvSpPr>
              <a:spLocks noChangeArrowheads="1"/>
            </p:cNvSpPr>
            <p:nvPr/>
          </p:nvSpPr>
          <p:spPr bwMode="auto">
            <a:xfrm rot="16200000">
              <a:off x="759" y="1737"/>
              <a:ext cx="60" cy="44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0" name="Freeform 10"/>
            <p:cNvSpPr>
              <a:spLocks/>
            </p:cNvSpPr>
            <p:nvPr/>
          </p:nvSpPr>
          <p:spPr bwMode="auto">
            <a:xfrm>
              <a:off x="649" y="1531"/>
              <a:ext cx="225" cy="120"/>
            </a:xfrm>
            <a:custGeom>
              <a:avLst/>
              <a:gdLst/>
              <a:ahLst/>
              <a:cxnLst>
                <a:cxn ang="0">
                  <a:pos x="20" y="107"/>
                </a:cxn>
                <a:cxn ang="0">
                  <a:pos x="9" y="102"/>
                </a:cxn>
                <a:cxn ang="0">
                  <a:pos x="11" y="95"/>
                </a:cxn>
                <a:cxn ang="0">
                  <a:pos x="0" y="86"/>
                </a:cxn>
                <a:cxn ang="0">
                  <a:pos x="3" y="81"/>
                </a:cxn>
                <a:cxn ang="0">
                  <a:pos x="2" y="77"/>
                </a:cxn>
                <a:cxn ang="0">
                  <a:pos x="6" y="65"/>
                </a:cxn>
                <a:cxn ang="0">
                  <a:pos x="14" y="57"/>
                </a:cxn>
                <a:cxn ang="0">
                  <a:pos x="18" y="47"/>
                </a:cxn>
                <a:cxn ang="0">
                  <a:pos x="27" y="33"/>
                </a:cxn>
                <a:cxn ang="0">
                  <a:pos x="54" y="30"/>
                </a:cxn>
                <a:cxn ang="0">
                  <a:pos x="59" y="29"/>
                </a:cxn>
                <a:cxn ang="0">
                  <a:pos x="72" y="14"/>
                </a:cxn>
                <a:cxn ang="0">
                  <a:pos x="95" y="17"/>
                </a:cxn>
                <a:cxn ang="0">
                  <a:pos x="101" y="17"/>
                </a:cxn>
                <a:cxn ang="0">
                  <a:pos x="128" y="0"/>
                </a:cxn>
                <a:cxn ang="0">
                  <a:pos x="150" y="5"/>
                </a:cxn>
                <a:cxn ang="0">
                  <a:pos x="156" y="5"/>
                </a:cxn>
                <a:cxn ang="0">
                  <a:pos x="176" y="5"/>
                </a:cxn>
                <a:cxn ang="0">
                  <a:pos x="183" y="2"/>
                </a:cxn>
                <a:cxn ang="0">
                  <a:pos x="210" y="6"/>
                </a:cxn>
                <a:cxn ang="0">
                  <a:pos x="215" y="8"/>
                </a:cxn>
                <a:cxn ang="0">
                  <a:pos x="224" y="24"/>
                </a:cxn>
                <a:cxn ang="0">
                  <a:pos x="224" y="29"/>
                </a:cxn>
                <a:cxn ang="0">
                  <a:pos x="219" y="32"/>
                </a:cxn>
                <a:cxn ang="0">
                  <a:pos x="188" y="48"/>
                </a:cxn>
                <a:cxn ang="0">
                  <a:pos x="165" y="41"/>
                </a:cxn>
                <a:cxn ang="0">
                  <a:pos x="132" y="62"/>
                </a:cxn>
                <a:cxn ang="0">
                  <a:pos x="131" y="66"/>
                </a:cxn>
                <a:cxn ang="0">
                  <a:pos x="120" y="93"/>
                </a:cxn>
                <a:cxn ang="0">
                  <a:pos x="114" y="95"/>
                </a:cxn>
                <a:cxn ang="0">
                  <a:pos x="74" y="104"/>
                </a:cxn>
                <a:cxn ang="0">
                  <a:pos x="69" y="104"/>
                </a:cxn>
                <a:cxn ang="0">
                  <a:pos x="48" y="116"/>
                </a:cxn>
                <a:cxn ang="0">
                  <a:pos x="35" y="119"/>
                </a:cxn>
                <a:cxn ang="0">
                  <a:pos x="20" y="107"/>
                </a:cxn>
              </a:cxnLst>
              <a:rect l="0" t="0" r="r" b="b"/>
              <a:pathLst>
                <a:path w="225" h="120">
                  <a:moveTo>
                    <a:pt x="20" y="107"/>
                  </a:moveTo>
                  <a:lnTo>
                    <a:pt x="9" y="102"/>
                  </a:lnTo>
                  <a:lnTo>
                    <a:pt x="11" y="95"/>
                  </a:lnTo>
                  <a:lnTo>
                    <a:pt x="0" y="86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6" y="65"/>
                  </a:lnTo>
                  <a:lnTo>
                    <a:pt x="14" y="57"/>
                  </a:lnTo>
                  <a:lnTo>
                    <a:pt x="18" y="47"/>
                  </a:lnTo>
                  <a:lnTo>
                    <a:pt x="27" y="33"/>
                  </a:lnTo>
                  <a:lnTo>
                    <a:pt x="54" y="30"/>
                  </a:lnTo>
                  <a:lnTo>
                    <a:pt x="59" y="29"/>
                  </a:lnTo>
                  <a:lnTo>
                    <a:pt x="72" y="14"/>
                  </a:lnTo>
                  <a:lnTo>
                    <a:pt x="95" y="17"/>
                  </a:lnTo>
                  <a:lnTo>
                    <a:pt x="101" y="17"/>
                  </a:lnTo>
                  <a:lnTo>
                    <a:pt x="128" y="0"/>
                  </a:lnTo>
                  <a:lnTo>
                    <a:pt x="150" y="5"/>
                  </a:lnTo>
                  <a:lnTo>
                    <a:pt x="156" y="5"/>
                  </a:lnTo>
                  <a:lnTo>
                    <a:pt x="176" y="5"/>
                  </a:lnTo>
                  <a:lnTo>
                    <a:pt x="183" y="2"/>
                  </a:lnTo>
                  <a:lnTo>
                    <a:pt x="210" y="6"/>
                  </a:lnTo>
                  <a:lnTo>
                    <a:pt x="215" y="8"/>
                  </a:lnTo>
                  <a:lnTo>
                    <a:pt x="224" y="24"/>
                  </a:lnTo>
                  <a:lnTo>
                    <a:pt x="224" y="29"/>
                  </a:lnTo>
                  <a:lnTo>
                    <a:pt x="219" y="32"/>
                  </a:lnTo>
                  <a:lnTo>
                    <a:pt x="188" y="48"/>
                  </a:lnTo>
                  <a:lnTo>
                    <a:pt x="165" y="41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0" y="93"/>
                  </a:lnTo>
                  <a:lnTo>
                    <a:pt x="114" y="95"/>
                  </a:lnTo>
                  <a:lnTo>
                    <a:pt x="74" y="104"/>
                  </a:lnTo>
                  <a:lnTo>
                    <a:pt x="69" y="104"/>
                  </a:lnTo>
                  <a:lnTo>
                    <a:pt x="48" y="116"/>
                  </a:lnTo>
                  <a:lnTo>
                    <a:pt x="35" y="119"/>
                  </a:lnTo>
                  <a:lnTo>
                    <a:pt x="20" y="107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59088" y="3792538"/>
            <a:ext cx="357187" cy="522287"/>
            <a:chOff x="1801" y="2389"/>
            <a:chExt cx="225" cy="329"/>
          </a:xfrm>
        </p:grpSpPr>
        <p:sp>
          <p:nvSpPr>
            <p:cNvPr id="112652" name="Rectangle 12"/>
            <p:cNvSpPr>
              <a:spLocks noChangeArrowheads="1"/>
            </p:cNvSpPr>
            <p:nvPr/>
          </p:nvSpPr>
          <p:spPr bwMode="auto">
            <a:xfrm>
              <a:off x="1816" y="2522"/>
              <a:ext cx="40" cy="1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1864" y="2656"/>
              <a:ext cx="153" cy="6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4" name="AutoShape 14"/>
            <p:cNvSpPr>
              <a:spLocks noChangeArrowheads="1"/>
            </p:cNvSpPr>
            <p:nvPr/>
          </p:nvSpPr>
          <p:spPr bwMode="auto">
            <a:xfrm rot="16200000">
              <a:off x="1965" y="2595"/>
              <a:ext cx="60" cy="44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5" name="AutoShape 15"/>
            <p:cNvSpPr>
              <a:spLocks noChangeArrowheads="1"/>
            </p:cNvSpPr>
            <p:nvPr/>
          </p:nvSpPr>
          <p:spPr bwMode="auto">
            <a:xfrm rot="16200000">
              <a:off x="1857" y="2595"/>
              <a:ext cx="60" cy="44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6" name="AutoShape 16"/>
            <p:cNvSpPr>
              <a:spLocks noChangeArrowheads="1"/>
            </p:cNvSpPr>
            <p:nvPr/>
          </p:nvSpPr>
          <p:spPr bwMode="auto">
            <a:xfrm rot="16200000">
              <a:off x="1911" y="2595"/>
              <a:ext cx="60" cy="44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7" name="Freeform 17"/>
            <p:cNvSpPr>
              <a:spLocks/>
            </p:cNvSpPr>
            <p:nvPr/>
          </p:nvSpPr>
          <p:spPr bwMode="auto">
            <a:xfrm>
              <a:off x="1801" y="2389"/>
              <a:ext cx="225" cy="120"/>
            </a:xfrm>
            <a:custGeom>
              <a:avLst/>
              <a:gdLst/>
              <a:ahLst/>
              <a:cxnLst>
                <a:cxn ang="0">
                  <a:pos x="20" y="107"/>
                </a:cxn>
                <a:cxn ang="0">
                  <a:pos x="9" y="102"/>
                </a:cxn>
                <a:cxn ang="0">
                  <a:pos x="11" y="95"/>
                </a:cxn>
                <a:cxn ang="0">
                  <a:pos x="0" y="86"/>
                </a:cxn>
                <a:cxn ang="0">
                  <a:pos x="3" y="81"/>
                </a:cxn>
                <a:cxn ang="0">
                  <a:pos x="2" y="77"/>
                </a:cxn>
                <a:cxn ang="0">
                  <a:pos x="6" y="65"/>
                </a:cxn>
                <a:cxn ang="0">
                  <a:pos x="14" y="57"/>
                </a:cxn>
                <a:cxn ang="0">
                  <a:pos x="18" y="47"/>
                </a:cxn>
                <a:cxn ang="0">
                  <a:pos x="27" y="33"/>
                </a:cxn>
                <a:cxn ang="0">
                  <a:pos x="54" y="30"/>
                </a:cxn>
                <a:cxn ang="0">
                  <a:pos x="59" y="29"/>
                </a:cxn>
                <a:cxn ang="0">
                  <a:pos x="72" y="14"/>
                </a:cxn>
                <a:cxn ang="0">
                  <a:pos x="95" y="17"/>
                </a:cxn>
                <a:cxn ang="0">
                  <a:pos x="101" y="17"/>
                </a:cxn>
                <a:cxn ang="0">
                  <a:pos x="128" y="0"/>
                </a:cxn>
                <a:cxn ang="0">
                  <a:pos x="150" y="5"/>
                </a:cxn>
                <a:cxn ang="0">
                  <a:pos x="156" y="5"/>
                </a:cxn>
                <a:cxn ang="0">
                  <a:pos x="176" y="5"/>
                </a:cxn>
                <a:cxn ang="0">
                  <a:pos x="183" y="2"/>
                </a:cxn>
                <a:cxn ang="0">
                  <a:pos x="210" y="6"/>
                </a:cxn>
                <a:cxn ang="0">
                  <a:pos x="215" y="8"/>
                </a:cxn>
                <a:cxn ang="0">
                  <a:pos x="224" y="24"/>
                </a:cxn>
                <a:cxn ang="0">
                  <a:pos x="224" y="29"/>
                </a:cxn>
                <a:cxn ang="0">
                  <a:pos x="219" y="32"/>
                </a:cxn>
                <a:cxn ang="0">
                  <a:pos x="188" y="48"/>
                </a:cxn>
                <a:cxn ang="0">
                  <a:pos x="165" y="41"/>
                </a:cxn>
                <a:cxn ang="0">
                  <a:pos x="132" y="62"/>
                </a:cxn>
                <a:cxn ang="0">
                  <a:pos x="131" y="66"/>
                </a:cxn>
                <a:cxn ang="0">
                  <a:pos x="120" y="93"/>
                </a:cxn>
                <a:cxn ang="0">
                  <a:pos x="114" y="95"/>
                </a:cxn>
                <a:cxn ang="0">
                  <a:pos x="74" y="104"/>
                </a:cxn>
                <a:cxn ang="0">
                  <a:pos x="69" y="104"/>
                </a:cxn>
                <a:cxn ang="0">
                  <a:pos x="48" y="116"/>
                </a:cxn>
                <a:cxn ang="0">
                  <a:pos x="35" y="119"/>
                </a:cxn>
                <a:cxn ang="0">
                  <a:pos x="20" y="107"/>
                </a:cxn>
              </a:cxnLst>
              <a:rect l="0" t="0" r="r" b="b"/>
              <a:pathLst>
                <a:path w="225" h="120">
                  <a:moveTo>
                    <a:pt x="20" y="107"/>
                  </a:moveTo>
                  <a:lnTo>
                    <a:pt x="9" y="102"/>
                  </a:lnTo>
                  <a:lnTo>
                    <a:pt x="11" y="95"/>
                  </a:lnTo>
                  <a:lnTo>
                    <a:pt x="0" y="86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6" y="65"/>
                  </a:lnTo>
                  <a:lnTo>
                    <a:pt x="14" y="57"/>
                  </a:lnTo>
                  <a:lnTo>
                    <a:pt x="18" y="47"/>
                  </a:lnTo>
                  <a:lnTo>
                    <a:pt x="27" y="33"/>
                  </a:lnTo>
                  <a:lnTo>
                    <a:pt x="54" y="30"/>
                  </a:lnTo>
                  <a:lnTo>
                    <a:pt x="59" y="29"/>
                  </a:lnTo>
                  <a:lnTo>
                    <a:pt x="72" y="14"/>
                  </a:lnTo>
                  <a:lnTo>
                    <a:pt x="95" y="17"/>
                  </a:lnTo>
                  <a:lnTo>
                    <a:pt x="101" y="17"/>
                  </a:lnTo>
                  <a:lnTo>
                    <a:pt x="128" y="0"/>
                  </a:lnTo>
                  <a:lnTo>
                    <a:pt x="150" y="5"/>
                  </a:lnTo>
                  <a:lnTo>
                    <a:pt x="156" y="5"/>
                  </a:lnTo>
                  <a:lnTo>
                    <a:pt x="176" y="5"/>
                  </a:lnTo>
                  <a:lnTo>
                    <a:pt x="183" y="2"/>
                  </a:lnTo>
                  <a:lnTo>
                    <a:pt x="210" y="6"/>
                  </a:lnTo>
                  <a:lnTo>
                    <a:pt x="215" y="8"/>
                  </a:lnTo>
                  <a:lnTo>
                    <a:pt x="224" y="24"/>
                  </a:lnTo>
                  <a:lnTo>
                    <a:pt x="224" y="29"/>
                  </a:lnTo>
                  <a:lnTo>
                    <a:pt x="219" y="32"/>
                  </a:lnTo>
                  <a:lnTo>
                    <a:pt x="188" y="48"/>
                  </a:lnTo>
                  <a:lnTo>
                    <a:pt x="165" y="41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0" y="93"/>
                  </a:lnTo>
                  <a:lnTo>
                    <a:pt x="114" y="95"/>
                  </a:lnTo>
                  <a:lnTo>
                    <a:pt x="74" y="104"/>
                  </a:lnTo>
                  <a:lnTo>
                    <a:pt x="69" y="104"/>
                  </a:lnTo>
                  <a:lnTo>
                    <a:pt x="48" y="116"/>
                  </a:lnTo>
                  <a:lnTo>
                    <a:pt x="35" y="119"/>
                  </a:lnTo>
                  <a:lnTo>
                    <a:pt x="20" y="107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5111750" y="240823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5264150" y="256063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5416550" y="271303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5200650" y="221138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2" name="Rectangle 22"/>
          <p:cNvSpPr>
            <a:spLocks noChangeArrowheads="1"/>
          </p:cNvSpPr>
          <p:nvPr/>
        </p:nvSpPr>
        <p:spPr bwMode="auto">
          <a:xfrm>
            <a:off x="7089775" y="395128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3" name="Rectangle 23"/>
          <p:cNvSpPr>
            <a:spLocks noChangeArrowheads="1"/>
          </p:cNvSpPr>
          <p:nvPr/>
        </p:nvSpPr>
        <p:spPr bwMode="auto">
          <a:xfrm>
            <a:off x="5505450" y="251618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4" name="Rectangle 24"/>
          <p:cNvSpPr>
            <a:spLocks noChangeArrowheads="1"/>
          </p:cNvSpPr>
          <p:nvPr/>
        </p:nvSpPr>
        <p:spPr bwMode="auto">
          <a:xfrm>
            <a:off x="7394575" y="425608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5" name="Rectangle 25"/>
          <p:cNvSpPr>
            <a:spLocks noChangeArrowheads="1"/>
          </p:cNvSpPr>
          <p:nvPr/>
        </p:nvSpPr>
        <p:spPr bwMode="auto">
          <a:xfrm>
            <a:off x="6678613" y="374173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6" name="Rectangle 26"/>
          <p:cNvSpPr>
            <a:spLocks noChangeArrowheads="1"/>
          </p:cNvSpPr>
          <p:nvPr/>
        </p:nvSpPr>
        <p:spPr bwMode="auto">
          <a:xfrm>
            <a:off x="6948488" y="351313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7" name="Rectangle 27"/>
          <p:cNvSpPr>
            <a:spLocks noChangeArrowheads="1"/>
          </p:cNvSpPr>
          <p:nvPr/>
        </p:nvSpPr>
        <p:spPr bwMode="auto">
          <a:xfrm>
            <a:off x="6565900" y="404653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8" name="Rectangle 28"/>
          <p:cNvSpPr>
            <a:spLocks noChangeArrowheads="1"/>
          </p:cNvSpPr>
          <p:nvPr/>
        </p:nvSpPr>
        <p:spPr bwMode="auto">
          <a:xfrm>
            <a:off x="7443788" y="40433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69" name="Rectangle 29"/>
          <p:cNvSpPr>
            <a:spLocks noChangeArrowheads="1"/>
          </p:cNvSpPr>
          <p:nvPr/>
        </p:nvSpPr>
        <p:spPr bwMode="auto">
          <a:xfrm>
            <a:off x="6870700" y="435133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70" name="Rectangle 30"/>
          <p:cNvSpPr>
            <a:spLocks noChangeArrowheads="1"/>
          </p:cNvSpPr>
          <p:nvPr/>
        </p:nvSpPr>
        <p:spPr bwMode="auto">
          <a:xfrm>
            <a:off x="6940550" y="4038600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71" name="Rectangle 31"/>
          <p:cNvSpPr>
            <a:spLocks noChangeArrowheads="1"/>
          </p:cNvSpPr>
          <p:nvPr/>
        </p:nvSpPr>
        <p:spPr bwMode="auto">
          <a:xfrm>
            <a:off x="7092950" y="397668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72" name="Rectangle 32"/>
          <p:cNvSpPr>
            <a:spLocks noChangeArrowheads="1"/>
          </p:cNvSpPr>
          <p:nvPr/>
        </p:nvSpPr>
        <p:spPr bwMode="auto">
          <a:xfrm>
            <a:off x="7245350" y="412908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73" name="Rectangle 33"/>
          <p:cNvSpPr>
            <a:spLocks noChangeArrowheads="1"/>
          </p:cNvSpPr>
          <p:nvPr/>
        </p:nvSpPr>
        <p:spPr bwMode="auto">
          <a:xfrm>
            <a:off x="5029200" y="2784475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74" name="Rectangle 34"/>
          <p:cNvSpPr>
            <a:spLocks noChangeArrowheads="1"/>
          </p:cNvSpPr>
          <p:nvPr/>
        </p:nvSpPr>
        <p:spPr bwMode="auto">
          <a:xfrm>
            <a:off x="5314950" y="2317750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75" name="Rectangle 35"/>
          <p:cNvSpPr>
            <a:spLocks noChangeArrowheads="1"/>
          </p:cNvSpPr>
          <p:nvPr/>
        </p:nvSpPr>
        <p:spPr bwMode="auto">
          <a:xfrm>
            <a:off x="7105650" y="2797175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76" name="Rectangle 36"/>
          <p:cNvSpPr>
            <a:spLocks noChangeArrowheads="1"/>
          </p:cNvSpPr>
          <p:nvPr/>
        </p:nvSpPr>
        <p:spPr bwMode="auto">
          <a:xfrm>
            <a:off x="6376988" y="2230438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ar-SA" sz="1600" b="1">
                <a:solidFill>
                  <a:srgbClr val="CC0000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906463" y="5308600"/>
            <a:ext cx="277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ar-SA" b="1">
                <a:latin typeface="Arial" charset="0"/>
              </a:rPr>
              <a:t>Pollution Sources</a:t>
            </a:r>
          </a:p>
        </p:txBody>
      </p:sp>
      <p:sp>
        <p:nvSpPr>
          <p:cNvPr id="112678" name="Rectangle 38"/>
          <p:cNvSpPr>
            <a:spLocks noChangeArrowheads="1"/>
          </p:cNvSpPr>
          <p:nvPr/>
        </p:nvSpPr>
        <p:spPr bwMode="auto">
          <a:xfrm>
            <a:off x="5187950" y="5308600"/>
            <a:ext cx="257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ar-SA" b="1">
                <a:latin typeface="Arial" charset="0"/>
              </a:rPr>
              <a:t>Leukemia Cases</a:t>
            </a: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auto">
          <a:xfrm>
            <a:off x="5037138" y="914400"/>
            <a:ext cx="2933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3200" b="1">
                <a:solidFill>
                  <a:schemeClr val="tx2"/>
                </a:solidFill>
              </a:rPr>
              <a:t>مواقع انتشار المرض</a:t>
            </a:r>
            <a:endParaRPr lang="en-US" altLang="en-US" sz="3200" b="1">
              <a:solidFill>
                <a:schemeClr val="tx2"/>
              </a:solidFill>
            </a:endParaRPr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auto">
          <a:xfrm>
            <a:off x="1038225" y="990600"/>
            <a:ext cx="2620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3200" b="1"/>
              <a:t>مصادر تلوث البيئة</a:t>
            </a:r>
            <a:endParaRPr lang="en-US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9CDB-9429-4826-A8FB-B087F38DDF00}" type="slidenum">
              <a:rPr lang="ar-SA" altLang="en-US"/>
              <a:pPr/>
              <a:t>34</a:t>
            </a:fld>
            <a:endParaRPr lang="en-US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92400" y="2273300"/>
            <a:ext cx="3549650" cy="3416300"/>
            <a:chOff x="1696" y="1432"/>
            <a:chExt cx="2236" cy="2152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1696" y="1432"/>
              <a:ext cx="2236" cy="2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21" y="1891"/>
              <a:ext cx="225" cy="329"/>
              <a:chOff x="1921" y="1891"/>
              <a:chExt cx="225" cy="329"/>
            </a:xfrm>
          </p:grpSpPr>
          <p:sp>
            <p:nvSpPr>
              <p:cNvPr id="113669" name="Rectangle 5"/>
              <p:cNvSpPr>
                <a:spLocks noChangeArrowheads="1"/>
              </p:cNvSpPr>
              <p:nvPr/>
            </p:nvSpPr>
            <p:spPr bwMode="auto">
              <a:xfrm>
                <a:off x="1936" y="2024"/>
                <a:ext cx="40" cy="1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0" name="Rectangle 6"/>
              <p:cNvSpPr>
                <a:spLocks noChangeArrowheads="1"/>
              </p:cNvSpPr>
              <p:nvPr/>
            </p:nvSpPr>
            <p:spPr bwMode="auto">
              <a:xfrm>
                <a:off x="1984" y="2158"/>
                <a:ext cx="153" cy="6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1" name="AutoShape 7"/>
              <p:cNvSpPr>
                <a:spLocks noChangeArrowheads="1"/>
              </p:cNvSpPr>
              <p:nvPr/>
            </p:nvSpPr>
            <p:spPr bwMode="auto">
              <a:xfrm rot="16200000">
                <a:off x="2085" y="2097"/>
                <a:ext cx="60" cy="4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2" name="AutoShape 8"/>
              <p:cNvSpPr>
                <a:spLocks noChangeArrowheads="1"/>
              </p:cNvSpPr>
              <p:nvPr/>
            </p:nvSpPr>
            <p:spPr bwMode="auto">
              <a:xfrm rot="16200000">
                <a:off x="1977" y="2097"/>
                <a:ext cx="60" cy="4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3" name="AutoShape 9"/>
              <p:cNvSpPr>
                <a:spLocks noChangeArrowheads="1"/>
              </p:cNvSpPr>
              <p:nvPr/>
            </p:nvSpPr>
            <p:spPr bwMode="auto">
              <a:xfrm rot="16200000">
                <a:off x="2031" y="2097"/>
                <a:ext cx="60" cy="4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4" name="Freeform 10"/>
              <p:cNvSpPr>
                <a:spLocks/>
              </p:cNvSpPr>
              <p:nvPr/>
            </p:nvSpPr>
            <p:spPr bwMode="auto">
              <a:xfrm>
                <a:off x="1921" y="1891"/>
                <a:ext cx="225" cy="120"/>
              </a:xfrm>
              <a:custGeom>
                <a:avLst/>
                <a:gdLst/>
                <a:ahLst/>
                <a:cxnLst>
                  <a:cxn ang="0">
                    <a:pos x="20" y="107"/>
                  </a:cxn>
                  <a:cxn ang="0">
                    <a:pos x="9" y="102"/>
                  </a:cxn>
                  <a:cxn ang="0">
                    <a:pos x="11" y="95"/>
                  </a:cxn>
                  <a:cxn ang="0">
                    <a:pos x="0" y="86"/>
                  </a:cxn>
                  <a:cxn ang="0">
                    <a:pos x="3" y="81"/>
                  </a:cxn>
                  <a:cxn ang="0">
                    <a:pos x="2" y="77"/>
                  </a:cxn>
                  <a:cxn ang="0">
                    <a:pos x="6" y="65"/>
                  </a:cxn>
                  <a:cxn ang="0">
                    <a:pos x="14" y="57"/>
                  </a:cxn>
                  <a:cxn ang="0">
                    <a:pos x="18" y="47"/>
                  </a:cxn>
                  <a:cxn ang="0">
                    <a:pos x="27" y="33"/>
                  </a:cxn>
                  <a:cxn ang="0">
                    <a:pos x="54" y="30"/>
                  </a:cxn>
                  <a:cxn ang="0">
                    <a:pos x="59" y="29"/>
                  </a:cxn>
                  <a:cxn ang="0">
                    <a:pos x="72" y="14"/>
                  </a:cxn>
                  <a:cxn ang="0">
                    <a:pos x="95" y="17"/>
                  </a:cxn>
                  <a:cxn ang="0">
                    <a:pos x="101" y="17"/>
                  </a:cxn>
                  <a:cxn ang="0">
                    <a:pos x="128" y="0"/>
                  </a:cxn>
                  <a:cxn ang="0">
                    <a:pos x="150" y="5"/>
                  </a:cxn>
                  <a:cxn ang="0">
                    <a:pos x="156" y="5"/>
                  </a:cxn>
                  <a:cxn ang="0">
                    <a:pos x="176" y="5"/>
                  </a:cxn>
                  <a:cxn ang="0">
                    <a:pos x="183" y="2"/>
                  </a:cxn>
                  <a:cxn ang="0">
                    <a:pos x="210" y="6"/>
                  </a:cxn>
                  <a:cxn ang="0">
                    <a:pos x="215" y="8"/>
                  </a:cxn>
                  <a:cxn ang="0">
                    <a:pos x="224" y="24"/>
                  </a:cxn>
                  <a:cxn ang="0">
                    <a:pos x="224" y="29"/>
                  </a:cxn>
                  <a:cxn ang="0">
                    <a:pos x="219" y="32"/>
                  </a:cxn>
                  <a:cxn ang="0">
                    <a:pos x="188" y="48"/>
                  </a:cxn>
                  <a:cxn ang="0">
                    <a:pos x="165" y="41"/>
                  </a:cxn>
                  <a:cxn ang="0">
                    <a:pos x="132" y="62"/>
                  </a:cxn>
                  <a:cxn ang="0">
                    <a:pos x="131" y="66"/>
                  </a:cxn>
                  <a:cxn ang="0">
                    <a:pos x="120" y="93"/>
                  </a:cxn>
                  <a:cxn ang="0">
                    <a:pos x="114" y="95"/>
                  </a:cxn>
                  <a:cxn ang="0">
                    <a:pos x="74" y="104"/>
                  </a:cxn>
                  <a:cxn ang="0">
                    <a:pos x="69" y="104"/>
                  </a:cxn>
                  <a:cxn ang="0">
                    <a:pos x="48" y="116"/>
                  </a:cxn>
                  <a:cxn ang="0">
                    <a:pos x="35" y="119"/>
                  </a:cxn>
                  <a:cxn ang="0">
                    <a:pos x="20" y="107"/>
                  </a:cxn>
                </a:cxnLst>
                <a:rect l="0" t="0" r="r" b="b"/>
                <a:pathLst>
                  <a:path w="225" h="120">
                    <a:moveTo>
                      <a:pt x="20" y="107"/>
                    </a:moveTo>
                    <a:lnTo>
                      <a:pt x="9" y="102"/>
                    </a:lnTo>
                    <a:lnTo>
                      <a:pt x="11" y="95"/>
                    </a:lnTo>
                    <a:lnTo>
                      <a:pt x="0" y="86"/>
                    </a:lnTo>
                    <a:lnTo>
                      <a:pt x="3" y="81"/>
                    </a:lnTo>
                    <a:lnTo>
                      <a:pt x="2" y="77"/>
                    </a:lnTo>
                    <a:lnTo>
                      <a:pt x="6" y="65"/>
                    </a:lnTo>
                    <a:lnTo>
                      <a:pt x="14" y="57"/>
                    </a:lnTo>
                    <a:lnTo>
                      <a:pt x="18" y="47"/>
                    </a:lnTo>
                    <a:lnTo>
                      <a:pt x="27" y="33"/>
                    </a:lnTo>
                    <a:lnTo>
                      <a:pt x="54" y="30"/>
                    </a:lnTo>
                    <a:lnTo>
                      <a:pt x="59" y="29"/>
                    </a:lnTo>
                    <a:lnTo>
                      <a:pt x="72" y="14"/>
                    </a:lnTo>
                    <a:lnTo>
                      <a:pt x="95" y="17"/>
                    </a:lnTo>
                    <a:lnTo>
                      <a:pt x="101" y="17"/>
                    </a:lnTo>
                    <a:lnTo>
                      <a:pt x="128" y="0"/>
                    </a:lnTo>
                    <a:lnTo>
                      <a:pt x="150" y="5"/>
                    </a:lnTo>
                    <a:lnTo>
                      <a:pt x="156" y="5"/>
                    </a:lnTo>
                    <a:lnTo>
                      <a:pt x="176" y="5"/>
                    </a:lnTo>
                    <a:lnTo>
                      <a:pt x="183" y="2"/>
                    </a:lnTo>
                    <a:lnTo>
                      <a:pt x="210" y="6"/>
                    </a:lnTo>
                    <a:lnTo>
                      <a:pt x="215" y="8"/>
                    </a:lnTo>
                    <a:lnTo>
                      <a:pt x="224" y="24"/>
                    </a:lnTo>
                    <a:lnTo>
                      <a:pt x="224" y="29"/>
                    </a:lnTo>
                    <a:lnTo>
                      <a:pt x="219" y="32"/>
                    </a:lnTo>
                    <a:lnTo>
                      <a:pt x="188" y="48"/>
                    </a:lnTo>
                    <a:lnTo>
                      <a:pt x="165" y="41"/>
                    </a:lnTo>
                    <a:lnTo>
                      <a:pt x="132" y="62"/>
                    </a:lnTo>
                    <a:lnTo>
                      <a:pt x="131" y="66"/>
                    </a:lnTo>
                    <a:lnTo>
                      <a:pt x="120" y="93"/>
                    </a:lnTo>
                    <a:lnTo>
                      <a:pt x="114" y="95"/>
                    </a:lnTo>
                    <a:lnTo>
                      <a:pt x="74" y="104"/>
                    </a:lnTo>
                    <a:lnTo>
                      <a:pt x="69" y="104"/>
                    </a:lnTo>
                    <a:lnTo>
                      <a:pt x="48" y="116"/>
                    </a:lnTo>
                    <a:lnTo>
                      <a:pt x="35" y="119"/>
                    </a:lnTo>
                    <a:lnTo>
                      <a:pt x="20" y="107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073" y="2749"/>
              <a:ext cx="225" cy="329"/>
              <a:chOff x="3073" y="2749"/>
              <a:chExt cx="225" cy="329"/>
            </a:xfrm>
          </p:grpSpPr>
          <p:sp>
            <p:nvSpPr>
              <p:cNvPr id="113676" name="Rectangle 12"/>
              <p:cNvSpPr>
                <a:spLocks noChangeArrowheads="1"/>
              </p:cNvSpPr>
              <p:nvPr/>
            </p:nvSpPr>
            <p:spPr bwMode="auto">
              <a:xfrm>
                <a:off x="3088" y="2882"/>
                <a:ext cx="40" cy="1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7" name="Rectangle 13"/>
              <p:cNvSpPr>
                <a:spLocks noChangeArrowheads="1"/>
              </p:cNvSpPr>
              <p:nvPr/>
            </p:nvSpPr>
            <p:spPr bwMode="auto">
              <a:xfrm>
                <a:off x="3136" y="3016"/>
                <a:ext cx="153" cy="6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8" name="AutoShape 14"/>
              <p:cNvSpPr>
                <a:spLocks noChangeArrowheads="1"/>
              </p:cNvSpPr>
              <p:nvPr/>
            </p:nvSpPr>
            <p:spPr bwMode="auto">
              <a:xfrm rot="16200000">
                <a:off x="3237" y="2955"/>
                <a:ext cx="60" cy="4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9" name="AutoShape 15"/>
              <p:cNvSpPr>
                <a:spLocks noChangeArrowheads="1"/>
              </p:cNvSpPr>
              <p:nvPr/>
            </p:nvSpPr>
            <p:spPr bwMode="auto">
              <a:xfrm rot="16200000">
                <a:off x="3129" y="2955"/>
                <a:ext cx="60" cy="4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0" name="AutoShape 16"/>
              <p:cNvSpPr>
                <a:spLocks noChangeArrowheads="1"/>
              </p:cNvSpPr>
              <p:nvPr/>
            </p:nvSpPr>
            <p:spPr bwMode="auto">
              <a:xfrm rot="16200000">
                <a:off x="3183" y="2955"/>
                <a:ext cx="60" cy="4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1" name="Freeform 17"/>
              <p:cNvSpPr>
                <a:spLocks/>
              </p:cNvSpPr>
              <p:nvPr/>
            </p:nvSpPr>
            <p:spPr bwMode="auto">
              <a:xfrm>
                <a:off x="3073" y="2749"/>
                <a:ext cx="225" cy="120"/>
              </a:xfrm>
              <a:custGeom>
                <a:avLst/>
                <a:gdLst/>
                <a:ahLst/>
                <a:cxnLst>
                  <a:cxn ang="0">
                    <a:pos x="20" y="107"/>
                  </a:cxn>
                  <a:cxn ang="0">
                    <a:pos x="9" y="102"/>
                  </a:cxn>
                  <a:cxn ang="0">
                    <a:pos x="11" y="95"/>
                  </a:cxn>
                  <a:cxn ang="0">
                    <a:pos x="0" y="86"/>
                  </a:cxn>
                  <a:cxn ang="0">
                    <a:pos x="3" y="81"/>
                  </a:cxn>
                  <a:cxn ang="0">
                    <a:pos x="2" y="77"/>
                  </a:cxn>
                  <a:cxn ang="0">
                    <a:pos x="6" y="65"/>
                  </a:cxn>
                  <a:cxn ang="0">
                    <a:pos x="14" y="57"/>
                  </a:cxn>
                  <a:cxn ang="0">
                    <a:pos x="18" y="47"/>
                  </a:cxn>
                  <a:cxn ang="0">
                    <a:pos x="27" y="33"/>
                  </a:cxn>
                  <a:cxn ang="0">
                    <a:pos x="54" y="30"/>
                  </a:cxn>
                  <a:cxn ang="0">
                    <a:pos x="59" y="29"/>
                  </a:cxn>
                  <a:cxn ang="0">
                    <a:pos x="72" y="14"/>
                  </a:cxn>
                  <a:cxn ang="0">
                    <a:pos x="95" y="17"/>
                  </a:cxn>
                  <a:cxn ang="0">
                    <a:pos x="101" y="17"/>
                  </a:cxn>
                  <a:cxn ang="0">
                    <a:pos x="128" y="0"/>
                  </a:cxn>
                  <a:cxn ang="0">
                    <a:pos x="150" y="5"/>
                  </a:cxn>
                  <a:cxn ang="0">
                    <a:pos x="156" y="5"/>
                  </a:cxn>
                  <a:cxn ang="0">
                    <a:pos x="176" y="5"/>
                  </a:cxn>
                  <a:cxn ang="0">
                    <a:pos x="183" y="2"/>
                  </a:cxn>
                  <a:cxn ang="0">
                    <a:pos x="210" y="6"/>
                  </a:cxn>
                  <a:cxn ang="0">
                    <a:pos x="215" y="8"/>
                  </a:cxn>
                  <a:cxn ang="0">
                    <a:pos x="224" y="24"/>
                  </a:cxn>
                  <a:cxn ang="0">
                    <a:pos x="224" y="29"/>
                  </a:cxn>
                  <a:cxn ang="0">
                    <a:pos x="219" y="32"/>
                  </a:cxn>
                  <a:cxn ang="0">
                    <a:pos x="188" y="48"/>
                  </a:cxn>
                  <a:cxn ang="0">
                    <a:pos x="165" y="41"/>
                  </a:cxn>
                  <a:cxn ang="0">
                    <a:pos x="132" y="62"/>
                  </a:cxn>
                  <a:cxn ang="0">
                    <a:pos x="131" y="66"/>
                  </a:cxn>
                  <a:cxn ang="0">
                    <a:pos x="120" y="93"/>
                  </a:cxn>
                  <a:cxn ang="0">
                    <a:pos x="114" y="95"/>
                  </a:cxn>
                  <a:cxn ang="0">
                    <a:pos x="74" y="104"/>
                  </a:cxn>
                  <a:cxn ang="0">
                    <a:pos x="69" y="104"/>
                  </a:cxn>
                  <a:cxn ang="0">
                    <a:pos x="48" y="116"/>
                  </a:cxn>
                  <a:cxn ang="0">
                    <a:pos x="35" y="119"/>
                  </a:cxn>
                  <a:cxn ang="0">
                    <a:pos x="20" y="107"/>
                  </a:cxn>
                </a:cxnLst>
                <a:rect l="0" t="0" r="r" b="b"/>
                <a:pathLst>
                  <a:path w="225" h="120">
                    <a:moveTo>
                      <a:pt x="20" y="107"/>
                    </a:moveTo>
                    <a:lnTo>
                      <a:pt x="9" y="102"/>
                    </a:lnTo>
                    <a:lnTo>
                      <a:pt x="11" y="95"/>
                    </a:lnTo>
                    <a:lnTo>
                      <a:pt x="0" y="86"/>
                    </a:lnTo>
                    <a:lnTo>
                      <a:pt x="3" y="81"/>
                    </a:lnTo>
                    <a:lnTo>
                      <a:pt x="2" y="77"/>
                    </a:lnTo>
                    <a:lnTo>
                      <a:pt x="6" y="65"/>
                    </a:lnTo>
                    <a:lnTo>
                      <a:pt x="14" y="57"/>
                    </a:lnTo>
                    <a:lnTo>
                      <a:pt x="18" y="47"/>
                    </a:lnTo>
                    <a:lnTo>
                      <a:pt x="27" y="33"/>
                    </a:lnTo>
                    <a:lnTo>
                      <a:pt x="54" y="30"/>
                    </a:lnTo>
                    <a:lnTo>
                      <a:pt x="59" y="29"/>
                    </a:lnTo>
                    <a:lnTo>
                      <a:pt x="72" y="14"/>
                    </a:lnTo>
                    <a:lnTo>
                      <a:pt x="95" y="17"/>
                    </a:lnTo>
                    <a:lnTo>
                      <a:pt x="101" y="17"/>
                    </a:lnTo>
                    <a:lnTo>
                      <a:pt x="128" y="0"/>
                    </a:lnTo>
                    <a:lnTo>
                      <a:pt x="150" y="5"/>
                    </a:lnTo>
                    <a:lnTo>
                      <a:pt x="156" y="5"/>
                    </a:lnTo>
                    <a:lnTo>
                      <a:pt x="176" y="5"/>
                    </a:lnTo>
                    <a:lnTo>
                      <a:pt x="183" y="2"/>
                    </a:lnTo>
                    <a:lnTo>
                      <a:pt x="210" y="6"/>
                    </a:lnTo>
                    <a:lnTo>
                      <a:pt x="215" y="8"/>
                    </a:lnTo>
                    <a:lnTo>
                      <a:pt x="224" y="24"/>
                    </a:lnTo>
                    <a:lnTo>
                      <a:pt x="224" y="29"/>
                    </a:lnTo>
                    <a:lnTo>
                      <a:pt x="219" y="32"/>
                    </a:lnTo>
                    <a:lnTo>
                      <a:pt x="188" y="48"/>
                    </a:lnTo>
                    <a:lnTo>
                      <a:pt x="165" y="41"/>
                    </a:lnTo>
                    <a:lnTo>
                      <a:pt x="132" y="62"/>
                    </a:lnTo>
                    <a:lnTo>
                      <a:pt x="131" y="66"/>
                    </a:lnTo>
                    <a:lnTo>
                      <a:pt x="120" y="93"/>
                    </a:lnTo>
                    <a:lnTo>
                      <a:pt x="114" y="95"/>
                    </a:lnTo>
                    <a:lnTo>
                      <a:pt x="74" y="104"/>
                    </a:lnTo>
                    <a:lnTo>
                      <a:pt x="69" y="104"/>
                    </a:lnTo>
                    <a:lnTo>
                      <a:pt x="48" y="116"/>
                    </a:lnTo>
                    <a:lnTo>
                      <a:pt x="35" y="119"/>
                    </a:lnTo>
                    <a:lnTo>
                      <a:pt x="20" y="107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92400" y="2273300"/>
            <a:ext cx="3549650" cy="3416300"/>
            <a:chOff x="1696" y="1432"/>
            <a:chExt cx="2236" cy="2152"/>
          </a:xfrm>
        </p:grpSpPr>
        <p:sp>
          <p:nvSpPr>
            <p:cNvPr id="113683" name="Rectangle 19"/>
            <p:cNvSpPr>
              <a:spLocks noChangeArrowheads="1"/>
            </p:cNvSpPr>
            <p:nvPr/>
          </p:nvSpPr>
          <p:spPr bwMode="auto">
            <a:xfrm>
              <a:off x="1696" y="1432"/>
              <a:ext cx="2236" cy="2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4" name="Rectangle 20"/>
            <p:cNvSpPr>
              <a:spLocks noChangeArrowheads="1"/>
            </p:cNvSpPr>
            <p:nvPr/>
          </p:nvSpPr>
          <p:spPr bwMode="auto">
            <a:xfrm>
              <a:off x="1948" y="1877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85" name="Rectangle 21"/>
            <p:cNvSpPr>
              <a:spLocks noChangeArrowheads="1"/>
            </p:cNvSpPr>
            <p:nvPr/>
          </p:nvSpPr>
          <p:spPr bwMode="auto">
            <a:xfrm>
              <a:off x="2044" y="1973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86" name="Rectangle 22"/>
            <p:cNvSpPr>
              <a:spLocks noChangeArrowheads="1"/>
            </p:cNvSpPr>
            <p:nvPr/>
          </p:nvSpPr>
          <p:spPr bwMode="auto">
            <a:xfrm>
              <a:off x="2140" y="2069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87" name="Rectangle 23"/>
            <p:cNvSpPr>
              <a:spLocks noChangeArrowheads="1"/>
            </p:cNvSpPr>
            <p:nvPr/>
          </p:nvSpPr>
          <p:spPr bwMode="auto">
            <a:xfrm>
              <a:off x="2004" y="1753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88" name="Rectangle 24"/>
            <p:cNvSpPr>
              <a:spLocks noChangeArrowheads="1"/>
            </p:cNvSpPr>
            <p:nvPr/>
          </p:nvSpPr>
          <p:spPr bwMode="auto">
            <a:xfrm>
              <a:off x="3194" y="2849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89" name="Rectangle 25"/>
            <p:cNvSpPr>
              <a:spLocks noChangeArrowheads="1"/>
            </p:cNvSpPr>
            <p:nvPr/>
          </p:nvSpPr>
          <p:spPr bwMode="auto">
            <a:xfrm>
              <a:off x="2196" y="1945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0" name="Rectangle 26"/>
            <p:cNvSpPr>
              <a:spLocks noChangeArrowheads="1"/>
            </p:cNvSpPr>
            <p:nvPr/>
          </p:nvSpPr>
          <p:spPr bwMode="auto">
            <a:xfrm>
              <a:off x="3386" y="3041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1" name="Rectangle 27"/>
            <p:cNvSpPr>
              <a:spLocks noChangeArrowheads="1"/>
            </p:cNvSpPr>
            <p:nvPr/>
          </p:nvSpPr>
          <p:spPr bwMode="auto">
            <a:xfrm>
              <a:off x="2935" y="2717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2" name="Rectangle 28"/>
            <p:cNvSpPr>
              <a:spLocks noChangeArrowheads="1"/>
            </p:cNvSpPr>
            <p:nvPr/>
          </p:nvSpPr>
          <p:spPr bwMode="auto">
            <a:xfrm>
              <a:off x="3105" y="2573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3" name="Rectangle 29"/>
            <p:cNvSpPr>
              <a:spLocks noChangeArrowheads="1"/>
            </p:cNvSpPr>
            <p:nvPr/>
          </p:nvSpPr>
          <p:spPr bwMode="auto">
            <a:xfrm>
              <a:off x="2864" y="2909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4" name="Rectangle 30"/>
            <p:cNvSpPr>
              <a:spLocks noChangeArrowheads="1"/>
            </p:cNvSpPr>
            <p:nvPr/>
          </p:nvSpPr>
          <p:spPr bwMode="auto">
            <a:xfrm>
              <a:off x="3417" y="2907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5" name="Rectangle 31"/>
            <p:cNvSpPr>
              <a:spLocks noChangeArrowheads="1"/>
            </p:cNvSpPr>
            <p:nvPr/>
          </p:nvSpPr>
          <p:spPr bwMode="auto">
            <a:xfrm>
              <a:off x="3056" y="3101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6" name="Rectangle 32"/>
            <p:cNvSpPr>
              <a:spLocks noChangeArrowheads="1"/>
            </p:cNvSpPr>
            <p:nvPr/>
          </p:nvSpPr>
          <p:spPr bwMode="auto">
            <a:xfrm>
              <a:off x="3100" y="2904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7" name="Rectangle 33"/>
            <p:cNvSpPr>
              <a:spLocks noChangeArrowheads="1"/>
            </p:cNvSpPr>
            <p:nvPr/>
          </p:nvSpPr>
          <p:spPr bwMode="auto">
            <a:xfrm>
              <a:off x="3196" y="2865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8" name="Rectangle 34"/>
            <p:cNvSpPr>
              <a:spLocks noChangeArrowheads="1"/>
            </p:cNvSpPr>
            <p:nvPr/>
          </p:nvSpPr>
          <p:spPr bwMode="auto">
            <a:xfrm>
              <a:off x="3292" y="2961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699" name="Rectangle 35"/>
            <p:cNvSpPr>
              <a:spLocks noChangeArrowheads="1"/>
            </p:cNvSpPr>
            <p:nvPr/>
          </p:nvSpPr>
          <p:spPr bwMode="auto">
            <a:xfrm>
              <a:off x="1896" y="2114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700" name="Rectangle 36"/>
            <p:cNvSpPr>
              <a:spLocks noChangeArrowheads="1"/>
            </p:cNvSpPr>
            <p:nvPr/>
          </p:nvSpPr>
          <p:spPr bwMode="auto">
            <a:xfrm>
              <a:off x="2076" y="1820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701" name="Rectangle 37"/>
            <p:cNvSpPr>
              <a:spLocks noChangeArrowheads="1"/>
            </p:cNvSpPr>
            <p:nvPr/>
          </p:nvSpPr>
          <p:spPr bwMode="auto">
            <a:xfrm>
              <a:off x="3204" y="2122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  <p:sp>
          <p:nvSpPr>
            <p:cNvPr id="113702" name="Rectangle 38"/>
            <p:cNvSpPr>
              <a:spLocks noChangeArrowheads="1"/>
            </p:cNvSpPr>
            <p:nvPr/>
          </p:nvSpPr>
          <p:spPr bwMode="auto">
            <a:xfrm>
              <a:off x="2745" y="1765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solidFill>
                    <a:srgbClr val="CC0000"/>
                  </a:solidFill>
                  <a:latin typeface="Wingdings" pitchFamily="2" charset="2"/>
                </a:rPr>
                <a:t>l</a:t>
              </a:r>
            </a:p>
          </p:txBody>
        </p:sp>
      </p:grpSp>
      <p:sp>
        <p:nvSpPr>
          <p:cNvPr id="113703" name="Text Box 39"/>
          <p:cNvSpPr txBox="1">
            <a:spLocks noChangeArrowheads="1"/>
          </p:cNvSpPr>
          <p:nvPr/>
        </p:nvSpPr>
        <p:spPr bwMode="auto">
          <a:xfrm>
            <a:off x="827088" y="692150"/>
            <a:ext cx="75612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ar-SA" sz="3200" b="1"/>
              <a:t>نتائج الربط بين الخريطتين :</a:t>
            </a:r>
          </a:p>
          <a:p>
            <a:pPr algn="r"/>
            <a:r>
              <a:rPr lang="ar-SA" sz="3600" b="1">
                <a:solidFill>
                  <a:schemeClr val="tx2"/>
                </a:solidFill>
              </a:rPr>
              <a:t>هناك علاقة كبيرة بين انتشار المرض وتلوث البيئة</a:t>
            </a:r>
            <a:endParaRPr lang="en-US" alt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E7F0-6C90-40FD-AE08-B4A1A48DEE11}" type="slidenum">
              <a:rPr lang="ar-SA" altLang="en-US"/>
              <a:pPr/>
              <a:t>35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b="1"/>
              <a:t>ماهو الفرق بين نظم المعلومات</a:t>
            </a:r>
            <a:r>
              <a:rPr lang="ar-KW" b="1"/>
              <a:t> </a:t>
            </a:r>
            <a:r>
              <a:rPr lang="en-US" b="1"/>
              <a:t>(IS)</a:t>
            </a:r>
            <a:r>
              <a:rPr lang="ar-SA" b="1"/>
              <a:t> ونظم المعلومات الجغرافية </a:t>
            </a:r>
            <a:r>
              <a:rPr lang="en-US" b="1"/>
              <a:t>(GIS)</a:t>
            </a:r>
            <a:r>
              <a:rPr lang="ar-SA" b="1"/>
              <a:t>؟</a:t>
            </a:r>
            <a:r>
              <a:rPr lang="ar-KW" b="1"/>
              <a:t> </a:t>
            </a:r>
            <a:endParaRPr lang="en-US" altLang="en-US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نظم المعلومات هى نظم تبادل المعلومات دون ضرورة ربط المعلومات بمواقعها الحقيقة على سطح الأرض أو أن المعلومات ليس لها مواقع على سطح الأرض ... مثل: نظم المعلومات البنكية</a:t>
            </a:r>
            <a:r>
              <a:rPr lang="ar-KW" b="1"/>
              <a:t>،</a:t>
            </a:r>
            <a:r>
              <a:rPr lang="ar-SA" b="1"/>
              <a:t> نظم تبادل المعلومات بالشركات التجارية الكبرى</a:t>
            </a:r>
            <a:r>
              <a:rPr lang="ar-KW" b="1"/>
              <a:t>، ونظم معلومات الطالب</a:t>
            </a:r>
            <a:r>
              <a:rPr lang="ar-SA" b="1"/>
              <a:t> ....</a:t>
            </a:r>
          </a:p>
          <a:p>
            <a:pPr algn="r" rtl="1"/>
            <a:r>
              <a:rPr lang="ar-SA" b="1"/>
              <a:t>نظم المعلومات الجغرافية هى النظم التي تتضمن منهجية ربط المعلومات بمواقعها الحقيقية على سطح الأرض وتتيح فر</a:t>
            </a:r>
            <a:r>
              <a:rPr lang="ar-KW" b="1"/>
              <a:t>ص</a:t>
            </a:r>
            <a:r>
              <a:rPr lang="ar-SA" b="1"/>
              <a:t> اجراء تحليل مكاني عليها. 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6CFA-46A6-4540-9756-24A45C06382E}" type="slidenum">
              <a:rPr lang="ar-SA" altLang="en-US"/>
              <a:pPr/>
              <a:t>36</a:t>
            </a:fld>
            <a:endParaRPr lang="en-US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rtl="1"/>
            <a:r>
              <a:rPr lang="ar-KW" b="1"/>
              <a:t>ماهو الفرق بين ال </a:t>
            </a:r>
            <a:r>
              <a:rPr lang="en-US" b="1"/>
              <a:t>GIS </a:t>
            </a:r>
            <a:r>
              <a:rPr lang="ar-KW" b="1"/>
              <a:t> و ال </a:t>
            </a:r>
            <a:r>
              <a:rPr lang="en-US" b="1">
                <a:solidFill>
                  <a:schemeClr val="accent2"/>
                </a:solidFill>
              </a:rPr>
              <a:t>CAD</a:t>
            </a:r>
            <a:r>
              <a:rPr lang="ar-KW" b="1"/>
              <a:t> ؟</a:t>
            </a:r>
            <a:endParaRPr lang="en-US" b="1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41438"/>
            <a:ext cx="4248150" cy="4967287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KW" sz="3200" b="1">
                <a:solidFill>
                  <a:schemeClr val="accent2"/>
                </a:solidFill>
              </a:rPr>
              <a:t>نظم التصميم بواسطة الحاسب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ar-KW" sz="3200" b="1">
              <a:solidFill>
                <a:schemeClr val="accent2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ar-KW" b="1"/>
              <a:t>أقل مرونة ومحدودة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أصعب في اجراء استفسار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تنتج خرائط محدودة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أصعب في تكامل المعلومات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تعتمد على استخدام فردي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فقيرة في عمليات النمذجة المكانية</a:t>
            </a:r>
            <a:endParaRPr lang="en-US" b="1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268413"/>
            <a:ext cx="4319587" cy="5113337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KW" sz="3600" b="1">
                <a:solidFill>
                  <a:schemeClr val="tx2"/>
                </a:solidFill>
              </a:rPr>
              <a:t>نظم المعلومات الجغرافية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ar-KW" sz="3600" b="1">
              <a:solidFill>
                <a:schemeClr val="tx2"/>
              </a:solidFill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ar-KW" sz="3600" b="1">
              <a:solidFill>
                <a:schemeClr val="tx2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ar-KW" b="1"/>
              <a:t>أكثر مرونة في جميع المجالات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أسهل في الاستفسار 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مرونة في انتاج الخرائط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أسهل في التكامل المعلوماتي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تدعم مراكز دعم اتخاذ القرار</a:t>
            </a:r>
          </a:p>
          <a:p>
            <a:pPr algn="r" rtl="1">
              <a:lnSpc>
                <a:spcPct val="90000"/>
              </a:lnSpc>
            </a:pPr>
            <a:r>
              <a:rPr lang="ar-KW" b="1"/>
              <a:t>مرونة في النمذجة المكانية</a:t>
            </a:r>
            <a:endParaRPr lang="en-US" b="1"/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6516688" y="1989138"/>
            <a:ext cx="935037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2339975" y="1989138"/>
            <a:ext cx="935038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6237312"/>
          </a:xfrm>
        </p:spPr>
        <p:txBody>
          <a:bodyPr>
            <a:normAutofit/>
          </a:bodyPr>
          <a:lstStyle/>
          <a:p>
            <a:pPr algn="r"/>
            <a:r>
              <a:rPr lang="ar-IQ" sz="3200" b="1" u="sng" dirty="0" smtClean="0">
                <a:solidFill>
                  <a:srgbClr val="0070C0"/>
                </a:solidFill>
              </a:rPr>
              <a:t>المصادر  </a:t>
            </a:r>
            <a:r>
              <a:rPr lang="ar-IQ" sz="3200" b="1" u="sng" dirty="0" smtClean="0"/>
              <a:t/>
            </a:r>
            <a:br>
              <a:rPr lang="ar-IQ" sz="3200" b="1" u="sng" dirty="0" smtClean="0"/>
            </a:br>
            <a:r>
              <a:rPr lang="ar-IQ" sz="3200" b="1" u="sng" dirty="0" smtClean="0"/>
              <a:t/>
            </a:r>
            <a:br>
              <a:rPr lang="ar-IQ" sz="3200" b="1" u="sng" dirty="0" smtClean="0"/>
            </a:br>
            <a:r>
              <a:rPr lang="ar-IQ" sz="2700" b="1" dirty="0" smtClean="0"/>
              <a:t>1- محمد الخزامي عزيز محاضرات في نظم المعلومات الجغرافية ، مكتب الاستشارات والتدريب، كلية العلوم الاجتماعية، جامعة الكويت ،2007 .</a:t>
            </a:r>
            <a:br>
              <a:rPr lang="ar-IQ" sz="2700" b="1" dirty="0" smtClean="0"/>
            </a:br>
            <a:r>
              <a:rPr lang="ar-IQ" sz="2700" b="1" dirty="0" smtClean="0"/>
              <a:t>2- نجيب عبد الرحمن </a:t>
            </a:r>
            <a:r>
              <a:rPr lang="ar-IQ" sz="2700" b="1" dirty="0" err="1" smtClean="0"/>
              <a:t>الزيدي</a:t>
            </a:r>
            <a:r>
              <a:rPr lang="ar-IQ" sz="2700" b="1" dirty="0" smtClean="0"/>
              <a:t>،</a:t>
            </a:r>
            <a:r>
              <a:rPr lang="ar-IQ" sz="2700" b="1" dirty="0"/>
              <a:t> نظم المعلومات </a:t>
            </a:r>
            <a:r>
              <a:rPr lang="ar-IQ" sz="2700" b="1" dirty="0" err="1" smtClean="0"/>
              <a:t>الجغرافية،دار</a:t>
            </a:r>
            <a:r>
              <a:rPr lang="ar-IQ" sz="2700" b="1" dirty="0" smtClean="0"/>
              <a:t> </a:t>
            </a:r>
            <a:r>
              <a:rPr lang="ar-IQ" sz="2700" b="1" dirty="0" err="1" smtClean="0"/>
              <a:t>البازوري</a:t>
            </a:r>
            <a:r>
              <a:rPr lang="ar-IQ" sz="2700" b="1" dirty="0" smtClean="0"/>
              <a:t>، عمان ، الأردن، 2007.</a:t>
            </a:r>
            <a:br>
              <a:rPr lang="ar-IQ" sz="2700" b="1" dirty="0" smtClean="0"/>
            </a:br>
            <a:r>
              <a:rPr lang="ar-IQ" sz="2700" b="1" dirty="0" smtClean="0"/>
              <a:t>3- منتدى الجغرافيون العرب </a:t>
            </a:r>
            <a:br>
              <a:rPr lang="ar-IQ" sz="2700" b="1" dirty="0" smtClean="0"/>
            </a:br>
            <a:r>
              <a:rPr lang="ar-IQ" sz="2700" b="1" dirty="0" smtClean="0"/>
              <a:t>4- شبكة الانترنيت الدولية  .</a:t>
            </a:r>
            <a:r>
              <a:rPr lang="en-US" sz="4900" dirty="0"/>
              <a:t/>
            </a:r>
            <a:br>
              <a:rPr lang="en-US" sz="4900" dirty="0"/>
            </a:b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348406"/>
            <a:ext cx="8229600" cy="1808786"/>
          </a:xfrm>
        </p:spPr>
        <p:txBody>
          <a:bodyPr>
            <a:normAutofit fontScale="90000"/>
          </a:bodyPr>
          <a:lstStyle/>
          <a:p>
            <a:r>
              <a:rPr lang="ar-IQ" sz="7300" b="1" i="1" dirty="0" smtClean="0">
                <a:solidFill>
                  <a:srgbClr val="FF0000"/>
                </a:solidFill>
              </a:rPr>
              <a:t>شكرا جزيلا </a:t>
            </a:r>
            <a:r>
              <a:rPr lang="ar-IQ" sz="7300" b="1" i="1" dirty="0">
                <a:solidFill>
                  <a:srgbClr val="FF0000"/>
                </a:solidFill>
              </a:rPr>
              <a:t>لحسن </a:t>
            </a:r>
            <a:r>
              <a:rPr lang="ar-IQ" sz="7300" b="1" i="1" dirty="0" smtClean="0">
                <a:solidFill>
                  <a:srgbClr val="FF0000"/>
                </a:solidFill>
              </a:rPr>
              <a:t>الاستماع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5D0-DABE-4273-A6A1-201DDDC67051}" type="slidenum">
              <a:rPr lang="ar-SA" altLang="en-US"/>
              <a:pPr/>
              <a:t>4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rtl="1"/>
            <a:r>
              <a:rPr lang="ar-SA" b="1"/>
              <a:t>ماذا نعني ب </a:t>
            </a:r>
            <a:r>
              <a:rPr lang="en-US" altLang="ar-SA" b="1"/>
              <a:t>GIS </a:t>
            </a:r>
            <a:r>
              <a:rPr lang="ar-KW" altLang="ar-SA" b="1"/>
              <a:t> ؟</a:t>
            </a:r>
            <a:endParaRPr lang="en-US" altLang="ar-SA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 algn="r" rtl="1"/>
            <a:r>
              <a:rPr lang="ar-SA" b="1"/>
              <a:t>عبارة عن معلومات عن مواقع علي سطح الأرض</a:t>
            </a:r>
          </a:p>
          <a:p>
            <a:pPr algn="r" rtl="1"/>
            <a:r>
              <a:rPr lang="ar-SA" b="1"/>
              <a:t>معرفة أين تقع الأشياء</a:t>
            </a:r>
          </a:p>
          <a:p>
            <a:pPr algn="r" rtl="1"/>
            <a:r>
              <a:rPr lang="ar-SA" b="1"/>
              <a:t>معرفة ماهى المعلومات التي توجد عند موقع ما ؟</a:t>
            </a:r>
          </a:p>
          <a:p>
            <a:pPr algn="r" rtl="1"/>
            <a:r>
              <a:rPr lang="ar-SA" b="1"/>
              <a:t>المعلومات التي لها مواقع حقيقية على سطح الأرض</a:t>
            </a:r>
          </a:p>
          <a:p>
            <a:pPr algn="r" rtl="1"/>
            <a:r>
              <a:rPr lang="ar-KW" b="1"/>
              <a:t>تجمع بين </a:t>
            </a:r>
            <a:r>
              <a:rPr lang="ar-SA" b="1"/>
              <a:t>المعلومات المكانية</a:t>
            </a:r>
            <a:r>
              <a:rPr lang="ar-KW" b="1"/>
              <a:t> والمعلومات الوصفية</a:t>
            </a:r>
            <a:endParaRPr lang="ar-SA" b="1"/>
          </a:p>
          <a:p>
            <a:pPr algn="r" rtl="1"/>
            <a:r>
              <a:rPr lang="ar-SA" b="1"/>
              <a:t>المعلومات الجغرافية بجميع أنواعها.</a:t>
            </a:r>
          </a:p>
          <a:p>
            <a:pPr algn="r" rtl="1"/>
            <a:r>
              <a:rPr lang="ar-SA" b="1"/>
              <a:t>المعلومات التي لها علاقات مكانية مع بعضها البعض...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BD92-9FC2-47AF-9D46-BBEB5EFDD58D}" type="slidenum">
              <a:rPr lang="ar-SA" altLang="en-US"/>
              <a:pPr/>
              <a:t>5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rtl="1"/>
            <a:r>
              <a:rPr lang="ar-KW" b="1" dirty="0"/>
              <a:t>تعريف نظم المعلومات الجغرافية </a:t>
            </a:r>
            <a:r>
              <a:rPr lang="en-US" b="1" dirty="0"/>
              <a:t>GIS</a:t>
            </a:r>
            <a:r>
              <a:rPr lang="ar-KW" dirty="0"/>
              <a:t> 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KW" b="1" dirty="0" err="1"/>
              <a:t>هى</a:t>
            </a:r>
            <a:r>
              <a:rPr lang="ar-KW" b="1" dirty="0"/>
              <a:t> نظم جمع وتخزين واسترجاع وتحليل وعرض البيانات التي ترتبط بمرجعية مكانية</a:t>
            </a:r>
            <a:r>
              <a:rPr lang="ar-KW" b="1" dirty="0" smtClean="0"/>
              <a:t>.</a:t>
            </a:r>
            <a:endParaRPr lang="ar-IQ" b="1" dirty="0"/>
          </a:p>
          <a:p>
            <a:pPr algn="r" rtl="1"/>
            <a:r>
              <a:rPr lang="ar-KW" b="1" dirty="0" err="1"/>
              <a:t>هى</a:t>
            </a:r>
            <a:r>
              <a:rPr lang="ar-KW" b="1" dirty="0"/>
              <a:t> </a:t>
            </a:r>
            <a:r>
              <a:rPr lang="ar-IQ" b="1" dirty="0" smtClean="0"/>
              <a:t>تمثل </a:t>
            </a:r>
            <a:r>
              <a:rPr lang="ar-KW" b="1" dirty="0" smtClean="0"/>
              <a:t>نظم </a:t>
            </a:r>
            <a:r>
              <a:rPr lang="ar-IQ" b="1" dirty="0" smtClean="0"/>
              <a:t>حديثة يعتمدها العديد من الافراد والمؤسسات الخدمية في </a:t>
            </a:r>
            <a:r>
              <a:rPr lang="ar-KW" b="1" dirty="0" smtClean="0"/>
              <a:t>جمع </a:t>
            </a:r>
            <a:r>
              <a:rPr lang="ar-KW" b="1" dirty="0"/>
              <a:t>وتخزين </a:t>
            </a:r>
            <a:r>
              <a:rPr lang="ar-IQ" b="1" dirty="0" smtClean="0"/>
              <a:t>ومعالجة</a:t>
            </a:r>
            <a:r>
              <a:rPr lang="ar-KW" b="1" dirty="0" smtClean="0"/>
              <a:t> </a:t>
            </a:r>
            <a:r>
              <a:rPr lang="ar-KW" b="1" dirty="0"/>
              <a:t>وتحليل وعرض </a:t>
            </a:r>
            <a:r>
              <a:rPr lang="ar-KW" b="1" dirty="0" smtClean="0"/>
              <a:t>البيانات</a:t>
            </a:r>
            <a:r>
              <a:rPr lang="ar-IQ" b="1" dirty="0" smtClean="0"/>
              <a:t> او المعلومات المكانية على شكل جداول وخرائط موضوعية للعديد من التطبيقات، تتميز بالجودة العالية وسهولة الادراك البصري لها سواء على الحاسوب او على الورق البياني </a:t>
            </a:r>
            <a:r>
              <a:rPr lang="ar-IQ" b="1" dirty="0"/>
              <a:t>.</a:t>
            </a:r>
            <a:endParaRPr lang="ar-KW" b="1" dirty="0"/>
          </a:p>
          <a:p>
            <a:pPr algn="r" rtl="1"/>
            <a:r>
              <a:rPr lang="ar-KW" b="1" dirty="0" err="1"/>
              <a:t>هى</a:t>
            </a:r>
            <a:r>
              <a:rPr lang="ar-KW" b="1" dirty="0"/>
              <a:t> نظم دعم القرار التنموي الذي يعتمد على معلومات مكانية وتفصيلية لتحديد أنسب الحلول لقضايا التنمية المختلفة كالبيئة والاسكان والخدمات الحضرية وغيرها.</a:t>
            </a:r>
          </a:p>
          <a:p>
            <a:pPr algn="r" rtl="1"/>
            <a:r>
              <a:rPr lang="ar-KW" b="1" dirty="0" err="1"/>
              <a:t>هى</a:t>
            </a:r>
            <a:r>
              <a:rPr lang="ar-KW" b="1" dirty="0"/>
              <a:t> نظم تطبيقية آلية تسهم في حصر وتخزين ومعالجة وتحليل وعرض بيانات متنوعة من حيث المصدر والنوع دون قيود مع ربط مكاني لتلك البيانات.</a:t>
            </a:r>
          </a:p>
          <a:p>
            <a:pPr algn="r" rt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35826" cy="6626869"/>
          </a:xfrm>
        </p:spPr>
      </p:pic>
    </p:spTree>
    <p:extLst>
      <p:ext uri="{BB962C8B-B14F-4D97-AF65-F5344CB8AC3E}">
        <p14:creationId xmlns:p14="http://schemas.microsoft.com/office/powerpoint/2010/main" val="206637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D69-FC7B-4AF7-8D43-94AC920582AB}" type="slidenum">
              <a:rPr lang="ar-SA" altLang="en-US"/>
              <a:pPr/>
              <a:t>7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KW" b="1"/>
              <a:t>مدلول اسم</a:t>
            </a:r>
            <a:r>
              <a:rPr lang="ar-SA" b="1"/>
              <a:t> نظم المعلومات الجغرافية</a:t>
            </a:r>
            <a:endParaRPr lang="en-US" altLang="en-US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altLang="ar-SA" b="1"/>
              <a:t>GIS</a:t>
            </a:r>
            <a:r>
              <a:rPr lang="ar-SA"/>
              <a:t> </a:t>
            </a:r>
            <a:r>
              <a:rPr lang="ar-SA" b="1"/>
              <a:t>هى اختصار ل </a:t>
            </a:r>
            <a:r>
              <a:rPr lang="en-US" altLang="ar-SA" b="1"/>
              <a:t>Geographic Information Systems</a:t>
            </a:r>
            <a:r>
              <a:rPr lang="ar-SA" b="1"/>
              <a:t> </a:t>
            </a:r>
          </a:p>
          <a:p>
            <a:pPr algn="r" rtl="1"/>
            <a:r>
              <a:rPr lang="ar-SA" b="1"/>
              <a:t>أو </a:t>
            </a:r>
            <a:r>
              <a:rPr lang="en-US" altLang="ar-SA" b="1"/>
              <a:t>Geographical Information Systems</a:t>
            </a:r>
            <a:r>
              <a:rPr lang="ar-SA" b="1"/>
              <a:t> </a:t>
            </a:r>
          </a:p>
          <a:p>
            <a:pPr algn="r" rtl="1"/>
            <a:r>
              <a:rPr lang="ar-SA" b="1"/>
              <a:t>الصفة ”الجغرافية“ يقصد بها ” المكانية“ </a:t>
            </a:r>
          </a:p>
          <a:p>
            <a:pPr algn="r" rtl="1"/>
            <a:r>
              <a:rPr lang="ar-SA" b="1"/>
              <a:t>لذلك من الأفضل أن نقول ” نظم المعلومات المكانية“ أي النظم التي تتعلق بجميع أنواع المعلومات ذات الموقع المكاني.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EB1-349C-498F-98C4-7311FAF1CAB5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بعض الآراء حول ماهية </a:t>
            </a:r>
            <a:r>
              <a:rPr lang="ar-SA" b="1" dirty="0" smtClean="0"/>
              <a:t>نظم </a:t>
            </a:r>
            <a:r>
              <a:rPr lang="ar-SA" b="1" dirty="0"/>
              <a:t>المعلومات الجغرافية</a:t>
            </a:r>
            <a:endParaRPr lang="en-US" altLang="en-US" b="1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062912" cy="4251325"/>
          </a:xfrm>
        </p:spPr>
        <p:txBody>
          <a:bodyPr/>
          <a:lstStyle/>
          <a:p>
            <a:pPr algn="r" rtl="1"/>
            <a:r>
              <a:rPr lang="ar-SA" sz="3600" b="1" dirty="0" err="1"/>
              <a:t>هى</a:t>
            </a:r>
            <a:r>
              <a:rPr lang="ar-SA" sz="3600" b="1" dirty="0"/>
              <a:t> عبارة عن تطبيق لتقنية الحاسب الآلي في مجال تطبيقي ما يضم أجهزة وبرامج ومعلومات وافراد</a:t>
            </a:r>
          </a:p>
          <a:p>
            <a:pPr algn="r" rtl="1"/>
            <a:r>
              <a:rPr lang="ar-SA" sz="3600" b="1" dirty="0" err="1"/>
              <a:t>هى</a:t>
            </a:r>
            <a:r>
              <a:rPr lang="ar-SA" sz="3600" b="1" dirty="0"/>
              <a:t> وسيلة وليست علم</a:t>
            </a:r>
          </a:p>
          <a:p>
            <a:pPr algn="r" rtl="1"/>
            <a:r>
              <a:rPr lang="ar-SA" sz="3600" b="1" dirty="0" err="1"/>
              <a:t>هى</a:t>
            </a:r>
            <a:r>
              <a:rPr lang="ar-SA" sz="3600" b="1" dirty="0"/>
              <a:t> علم مستقل</a:t>
            </a:r>
          </a:p>
          <a:p>
            <a:pPr algn="r" rtl="1"/>
            <a:r>
              <a:rPr lang="ar-SA" sz="3600" b="1" dirty="0" err="1"/>
              <a:t>هى</a:t>
            </a:r>
            <a:r>
              <a:rPr lang="ar-SA" sz="3600" b="1" dirty="0"/>
              <a:t> مزيج بين التطبيق والعلم</a:t>
            </a:r>
          </a:p>
          <a:p>
            <a:pPr algn="r" rtl="1"/>
            <a:r>
              <a:rPr lang="ar-SA" sz="3600" b="1" dirty="0"/>
              <a:t>رأي خاص: </a:t>
            </a:r>
            <a:r>
              <a:rPr lang="ar-SA" sz="3600" b="1" dirty="0" err="1">
                <a:solidFill>
                  <a:schemeClr val="tx2"/>
                </a:solidFill>
              </a:rPr>
              <a:t>هى</a:t>
            </a:r>
            <a:r>
              <a:rPr lang="ar-SA" sz="3600" b="1" dirty="0">
                <a:solidFill>
                  <a:schemeClr val="tx2"/>
                </a:solidFill>
              </a:rPr>
              <a:t> علم تطبيقي  </a:t>
            </a:r>
            <a:r>
              <a:rPr lang="en-US" altLang="ar-SA" sz="3600" b="1" dirty="0">
                <a:solidFill>
                  <a:schemeClr val="tx2"/>
                </a:solidFill>
              </a:rPr>
              <a:t>Applied Science</a:t>
            </a:r>
            <a:r>
              <a:rPr lang="ar-SA" sz="3600" b="1" dirty="0">
                <a:solidFill>
                  <a:schemeClr val="tx2"/>
                </a:solidFill>
              </a:rPr>
              <a:t> </a:t>
            </a:r>
            <a:endParaRPr lang="en-US" altLang="ar-SA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B2D3-BBB2-4B65-99B4-841CD52F4D31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940425" y="333375"/>
            <a:ext cx="2876550" cy="3167063"/>
          </a:xfrm>
        </p:spPr>
        <p:txBody>
          <a:bodyPr/>
          <a:lstStyle/>
          <a:p>
            <a:r>
              <a:rPr lang="ar-KW" sz="4000" b="1" dirty="0"/>
              <a:t>نظم المعلومات الجغرافية </a:t>
            </a:r>
            <a:br>
              <a:rPr lang="ar-KW" sz="4000" b="1" dirty="0"/>
            </a:br>
            <a:r>
              <a:rPr lang="ar-KW" sz="4000" b="1" dirty="0"/>
              <a:t>عبارة عن طبقات معلوماتية</a:t>
            </a:r>
            <a:r>
              <a:rPr lang="ar-KW" sz="4000" dirty="0"/>
              <a:t> </a:t>
            </a:r>
            <a:endParaRPr lang="en-US" sz="4000" dirty="0"/>
          </a:p>
        </p:txBody>
      </p:sp>
      <p:pic>
        <p:nvPicPr>
          <p:cNvPr id="43015" name="Picture 7" descr="Layers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11844"/>
            <a:ext cx="5940425" cy="3405188"/>
          </a:xfrm>
          <a:noFill/>
          <a:ln/>
        </p:spPr>
      </p:pic>
      <p:pic>
        <p:nvPicPr>
          <p:cNvPr id="43016" name="Picture 8" descr="Layers_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339975" y="3830638"/>
            <a:ext cx="5832475" cy="2876550"/>
          </a:xfrm>
          <a:noFill/>
          <a:ln/>
        </p:spPr>
      </p:pic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827088" y="3716338"/>
            <a:ext cx="1008062" cy="1944687"/>
          </a:xfrm>
          <a:prstGeom prst="curvedRightArrow">
            <a:avLst>
              <a:gd name="adj1" fmla="val 38583"/>
              <a:gd name="adj2" fmla="val 771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1143</Words>
  <Application>Microsoft Office PowerPoint</Application>
  <PresentationFormat>عرض على الشاشة (3:4)‏</PresentationFormat>
  <Paragraphs>323</Paragraphs>
  <Slides>38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5" baseType="lpstr">
      <vt:lpstr>Andalus</vt:lpstr>
      <vt:lpstr>Arial</vt:lpstr>
      <vt:lpstr>Calibri</vt:lpstr>
      <vt:lpstr>Tahoma</vt:lpstr>
      <vt:lpstr>Times New Roman</vt:lpstr>
      <vt:lpstr>Wingdings</vt:lpstr>
      <vt:lpstr>Office Theme</vt:lpstr>
      <vt:lpstr>جامعة ديالى كلية التربية للعلوم الانسانية    قسم الجغرافية-المرحلة الرابعة (ب) الدراسة الصباحية المادة/ نظم المعلومات الجغرافيةGIS  </vt:lpstr>
      <vt:lpstr> نظم المعلومات الجغرافية GIS   </vt:lpstr>
      <vt:lpstr>مدخل تمهيدي الى نظم المعلومات الجغرافية</vt:lpstr>
      <vt:lpstr>ماذا نعني ب GIS  ؟</vt:lpstr>
      <vt:lpstr>تعريف نظم المعلومات الجغرافية GIS </vt:lpstr>
      <vt:lpstr>عرض تقديمي في PowerPoint</vt:lpstr>
      <vt:lpstr>مدلول اسم نظم المعلومات الجغرافية</vt:lpstr>
      <vt:lpstr>بعض الآراء حول ماهية نظم المعلومات الجغرافية</vt:lpstr>
      <vt:lpstr>نظم المعلومات الجغرافية  عبارة عن طبقات معلوماتية </vt:lpstr>
      <vt:lpstr>مراحل تطور نظم المعلومات الجغرافية</vt:lpstr>
      <vt:lpstr>عرض تقديمي في PowerPoint</vt:lpstr>
      <vt:lpstr>عرض تقديمي في PowerPoint</vt:lpstr>
      <vt:lpstr>أنواع نظم المعلومات الجغرافية Types of GIS</vt:lpstr>
      <vt:lpstr>مقارنة مبسطة بين Vector GIS &amp; Raster GIS ؟</vt:lpstr>
      <vt:lpstr>مقارنة بين  نظرية مرقم الخرائط والماسح الضوئي</vt:lpstr>
      <vt:lpstr>عرض تقديمي في PowerPoint</vt:lpstr>
      <vt:lpstr>عناصر ال Vector GIS</vt:lpstr>
      <vt:lpstr>عناصر نظم المعلومات المساحية Raster GIS</vt:lpstr>
      <vt:lpstr>التوقيع المكاني لعناصر ال Vector GIS</vt:lpstr>
      <vt:lpstr>التوقيع المكاني للبكسلات في ال Raster GIS</vt:lpstr>
      <vt:lpstr>عرض تقديمي في PowerPoint</vt:lpstr>
      <vt:lpstr>عرض تقديمي في PowerPoint</vt:lpstr>
      <vt:lpstr>المعلومات المكانية والوصفية في ال Raster GIS</vt:lpstr>
      <vt:lpstr>مقارنة في درجة الوضوح Resolution</vt:lpstr>
      <vt:lpstr>ماهى مميزات استخدام نظم المعلومات الجغرافية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امكانية اختيار أنسب موقع لإقامة مشروع عمراني</vt:lpstr>
      <vt:lpstr>امكانية إجراء تحليل مكاني  في مجال الصحة العامة</vt:lpstr>
      <vt:lpstr>عرض تقديمي في PowerPoint</vt:lpstr>
      <vt:lpstr>عرض تقديمي في PowerPoint</vt:lpstr>
      <vt:lpstr>ماهو الفرق بين نظم المعلومات (IS) ونظم المعلومات الجغرافية (GIS)؟ </vt:lpstr>
      <vt:lpstr>ماهو الفرق بين ال GIS  و ال CAD ؟</vt:lpstr>
      <vt:lpstr>المصادر    1- محمد الخزامي عزيز محاضرات في نظم المعلومات الجغرافية ، مكتب الاستشارات والتدريب، كلية العلوم الاجتماعية، جامعة الكويت ،2007 . 2- نجيب عبد الرحمن الزيدي، نظم المعلومات الجغرافية،دار البازوري، عمان ، الأردن، 2007. 3- منتدى الجغرافيون العرب  4- شبكة الانترنيت الدولية  . </vt:lpstr>
      <vt:lpstr>شكرا جزيلا لحسن الاستماع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Muthar</dc:creator>
  <cp:lastModifiedBy>X201</cp:lastModifiedBy>
  <cp:revision>36</cp:revision>
  <dcterms:created xsi:type="dcterms:W3CDTF">2011-09-09T12:40:31Z</dcterms:created>
  <dcterms:modified xsi:type="dcterms:W3CDTF">2020-12-16T05:36:05Z</dcterms:modified>
</cp:coreProperties>
</file>